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8" r:id="rId6"/>
    <p:sldId id="269" r:id="rId7"/>
    <p:sldId id="270" r:id="rId8"/>
    <p:sldId id="271" r:id="rId9"/>
    <p:sldId id="272" r:id="rId10"/>
    <p:sldId id="265" r:id="rId11"/>
    <p:sldId id="266" r:id="rId12"/>
    <p:sldId id="260" r:id="rId13"/>
    <p:sldId id="261" r:id="rId14"/>
    <p:sldId id="262" r:id="rId15"/>
    <p:sldId id="263" r:id="rId16"/>
    <p:sldId id="264" r:id="rId17"/>
    <p:sldId id="267" r:id="rId1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53" d="100"/>
          <a:sy n="153" d="100"/>
        </p:scale>
        <p:origin x="156"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3E730C-8B82-4A65-9893-E396AD270A69}" type="datetimeFigureOut">
              <a:rPr lang="da-DK" smtClean="0"/>
              <a:t>13-02-2023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11C43D-AD9B-4014-847B-C6AA550CF563}" type="slidenum">
              <a:rPr lang="da-DK" smtClean="0"/>
              <a:t>‹nr.›</a:t>
            </a:fld>
            <a:endParaRPr lang="da-DK"/>
          </a:p>
        </p:txBody>
      </p:sp>
    </p:spTree>
    <p:extLst>
      <p:ext uri="{BB962C8B-B14F-4D97-AF65-F5344CB8AC3E}">
        <p14:creationId xmlns:p14="http://schemas.microsoft.com/office/powerpoint/2010/main" val="2179593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p:txBody>
      </p:sp>
      <p:sp>
        <p:nvSpPr>
          <p:cNvPr id="4" name="Pladsholder til slidenummer 3"/>
          <p:cNvSpPr>
            <a:spLocks noGrp="1"/>
          </p:cNvSpPr>
          <p:nvPr>
            <p:ph type="sldNum" sz="quarter" idx="5"/>
          </p:nvPr>
        </p:nvSpPr>
        <p:spPr/>
        <p:txBody>
          <a:bodyPr/>
          <a:lstStyle/>
          <a:p>
            <a:fld id="{8EDC18F9-6F51-4707-B9BE-EC64F55B2715}" type="slidenum">
              <a:rPr lang="en-US" smtClean="0"/>
              <a:t>2</a:t>
            </a:fld>
            <a:endParaRPr lang="en-US"/>
          </a:p>
        </p:txBody>
      </p:sp>
    </p:spTree>
    <p:extLst>
      <p:ext uri="{BB962C8B-B14F-4D97-AF65-F5344CB8AC3E}">
        <p14:creationId xmlns:p14="http://schemas.microsoft.com/office/powerpoint/2010/main" val="3146408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07000"/>
              </a:lnSpc>
              <a:spcAft>
                <a:spcPts val="800"/>
              </a:spcAft>
            </a:pPr>
            <a:r>
              <a:rPr lang="da-DK" sz="1200" b="1" dirty="0">
                <a:effectLst/>
                <a:latin typeface="Arial" panose="020B0604020202020204" pitchFamily="34" charset="0"/>
                <a:ea typeface="Calibri" panose="020F0502020204030204" pitchFamily="34" charset="0"/>
                <a:cs typeface="Times New Roman" panose="02020603050405020304" pitchFamily="18" charset="0"/>
              </a:rPr>
              <a:t>Projektets baggrund: 
Siden covid-19-pandemiens begyndelse er betydningen af digital </a:t>
            </a:r>
            <a:r>
              <a:rPr lang="da-DK" sz="1200" b="1" dirty="0" err="1">
                <a:effectLst/>
                <a:latin typeface="Arial" panose="020B0604020202020204" pitchFamily="34" charset="0"/>
                <a:ea typeface="Calibri" panose="020F0502020204030204" pitchFamily="34" charset="0"/>
                <a:cs typeface="Times New Roman" panose="02020603050405020304" pitchFamily="18" charset="0"/>
              </a:rPr>
              <a:t>konnektivitet</a:t>
            </a:r>
            <a:r>
              <a:rPr lang="da-DK" sz="1200" b="1" dirty="0">
                <a:effectLst/>
                <a:latin typeface="Arial" panose="020B0604020202020204" pitchFamily="34" charset="0"/>
                <a:ea typeface="Calibri" panose="020F0502020204030204" pitchFamily="34" charset="0"/>
                <a:cs typeface="Times New Roman" panose="02020603050405020304" pitchFamily="18" charset="0"/>
              </a:rPr>
              <a:t> og digitale færdigheder steget hurtigt. Internettrafikken i 2022 forventes at overstige al internettrafik frem til 2016. Alligevel er næsten halvdelen af verden stadig offline (3,7 milliarder mennesker), selvom 85% af verdens befolkning er dækket af mindst et mobilnetværk. 
Den Internationale Valutafond (IMF) anslår, at accelererende digital egenkapital kan tilføje 6,7 billioner dollars til økonomien og løfte 500 millioner mennesker ud af fattigdom. 
KFUM er unikt placeret til at styrke de mest underforsynede unge med digitale færdigheder og digital adgang, hvilket hjælper med at løfte dem ud af fattigdom og sætte dem i stand til at realisere deres potentiale og trives i en stadig mere digital verden. 	
Projektets aktiviteter: 	
Kortlæg </a:t>
            </a:r>
            <a:r>
              <a:rPr lang="da-DK" sz="1200" b="1" dirty="0" err="1">
                <a:effectLst/>
                <a:latin typeface="Arial" panose="020B0604020202020204" pitchFamily="34" charset="0"/>
                <a:ea typeface="Calibri" panose="020F0502020204030204" pitchFamily="34" charset="0"/>
                <a:cs typeface="Times New Roman" panose="02020603050405020304" pitchFamily="18" charset="0"/>
              </a:rPr>
              <a:t>YMCA'er</a:t>
            </a:r>
            <a:r>
              <a:rPr lang="da-DK" sz="1200" b="1" dirty="0">
                <a:effectLst/>
                <a:latin typeface="Arial" panose="020B0604020202020204" pitchFamily="34" charset="0"/>
                <a:ea typeface="Calibri" panose="020F0502020204030204" pitchFamily="34" charset="0"/>
                <a:cs typeface="Times New Roman" panose="02020603050405020304" pitchFamily="18" charset="0"/>
              </a:rPr>
              <a:t>, der arbejder på digital egenkapital, og udvikl et dokument, der skal deles med donorer og nøgleorganisationer, der opererer globalt, regionalt og nationalt om digital egenkapital 
Opbyg et community of </a:t>
            </a:r>
            <a:r>
              <a:rPr lang="da-DK" sz="1200" b="1" dirty="0" err="1">
                <a:effectLst/>
                <a:latin typeface="Arial" panose="020B0604020202020204" pitchFamily="34" charset="0"/>
                <a:ea typeface="Calibri" panose="020F0502020204030204" pitchFamily="34" charset="0"/>
                <a:cs typeface="Times New Roman" panose="02020603050405020304" pitchFamily="18" charset="0"/>
              </a:rPr>
              <a:t>impact</a:t>
            </a:r>
            <a:r>
              <a:rPr lang="da-DK" sz="1200" b="1" dirty="0">
                <a:effectLst/>
                <a:latin typeface="Arial" panose="020B0604020202020204" pitchFamily="34" charset="0"/>
                <a:ea typeface="Calibri" panose="020F0502020204030204" pitchFamily="34" charset="0"/>
                <a:cs typeface="Times New Roman" panose="02020603050405020304" pitchFamily="18" charset="0"/>
              </a:rPr>
              <a:t> (COI) om at accelerere digital egenkapital 
Udvikle/udnytte et YMCA-holdningsdokument om at fremskynde digital egenkapital til at deltage i globale, regionale, nationale fora på højt niveau.
</a:t>
            </a:r>
            <a:endParaRPr lang="en-US" dirty="0"/>
          </a:p>
        </p:txBody>
      </p:sp>
      <p:sp>
        <p:nvSpPr>
          <p:cNvPr id="4" name="Pladsholder til slidenummer 3"/>
          <p:cNvSpPr>
            <a:spLocks noGrp="1"/>
          </p:cNvSpPr>
          <p:nvPr>
            <p:ph type="sldNum" sz="quarter" idx="5"/>
          </p:nvPr>
        </p:nvSpPr>
        <p:spPr/>
        <p:txBody>
          <a:bodyPr/>
          <a:lstStyle/>
          <a:p>
            <a:fld id="{8EDC18F9-6F51-4707-B9BE-EC64F55B2715}" type="slidenum">
              <a:rPr lang="en-US" smtClean="0"/>
              <a:t>11</a:t>
            </a:fld>
            <a:endParaRPr lang="en-US"/>
          </a:p>
        </p:txBody>
      </p:sp>
    </p:spTree>
    <p:extLst>
      <p:ext uri="{BB962C8B-B14F-4D97-AF65-F5344CB8AC3E}">
        <p14:creationId xmlns:p14="http://schemas.microsoft.com/office/powerpoint/2010/main" val="3708743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effectLst/>
                <a:latin typeface="Arial" panose="020B0604020202020204" pitchFamily="34" charset="0"/>
                <a:ea typeface="Calibri" panose="020F0502020204030204" pitchFamily="34" charset="0"/>
                <a:cs typeface="Times New Roman" panose="02020603050405020304" pitchFamily="18" charset="0"/>
              </a:rPr>
              <a:t>Time of Fast-projekter har et klart mål, og de tilskynder til rettidig virkning på lokalt plan, der forbedrer deres modtageres hverdag på en bæredygtig måde. Dybere systemiske og varige ændringer, der hjælper YMI med at "opbygge en bedre verden for hele menneskeheden", hvilket er vores overliggende mission.
</a:t>
            </a:r>
            <a:r>
              <a:rPr lang="en-US" dirty="0"/>
              <a:t>.</a:t>
            </a:r>
          </a:p>
        </p:txBody>
      </p:sp>
      <p:sp>
        <p:nvSpPr>
          <p:cNvPr id="4" name="Pladsholder til slidenummer 3"/>
          <p:cNvSpPr>
            <a:spLocks noGrp="1"/>
          </p:cNvSpPr>
          <p:nvPr>
            <p:ph type="sldNum" sz="quarter" idx="5"/>
          </p:nvPr>
        </p:nvSpPr>
        <p:spPr/>
        <p:txBody>
          <a:bodyPr/>
          <a:lstStyle/>
          <a:p>
            <a:fld id="{8EDC18F9-6F51-4707-B9BE-EC64F55B2715}" type="slidenum">
              <a:rPr lang="en-US" smtClean="0"/>
              <a:t>17</a:t>
            </a:fld>
            <a:endParaRPr lang="en-US"/>
          </a:p>
        </p:txBody>
      </p:sp>
    </p:spTree>
    <p:extLst>
      <p:ext uri="{BB962C8B-B14F-4D97-AF65-F5344CB8AC3E}">
        <p14:creationId xmlns:p14="http://schemas.microsoft.com/office/powerpoint/2010/main" val="3508110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07000"/>
              </a:lnSpc>
              <a:spcAft>
                <a:spcPts val="800"/>
              </a:spcAft>
            </a:pPr>
            <a:r>
              <a:rPr lang="da-DK" sz="1200" b="1" dirty="0">
                <a:effectLst/>
                <a:latin typeface="Arial" panose="020B0604020202020204" pitchFamily="34" charset="0"/>
                <a:ea typeface="Calibri" panose="020F0502020204030204" pitchFamily="34" charset="0"/>
                <a:cs typeface="Times New Roman" panose="02020603050405020304" pitchFamily="18" charset="0"/>
              </a:rPr>
              <a:t>Projektets baggrund: 
Samarbejdet mellem KFUM Finland og KFUM Gambia går tilbage til 1979, hvor KFUM Gambia blev grundlagt. Work for Peace-projektet, der blev startet i 2019, har til formål at forbedre beskæftigelsesegnetheden for unge, der bor eller vender tilbage til Gambia 
Projektets aktiviteter:  
For at fremme udviklingen af YMCA Gambia </a:t>
            </a:r>
            <a:r>
              <a:rPr lang="da-DK" sz="1200" b="1" dirty="0" err="1">
                <a:effectLst/>
                <a:latin typeface="Arial" panose="020B0604020202020204" pitchFamily="34" charset="0"/>
                <a:ea typeface="Calibri" panose="020F0502020204030204" pitchFamily="34" charset="0"/>
                <a:cs typeface="Times New Roman" panose="02020603050405020304" pitchFamily="18" charset="0"/>
              </a:rPr>
              <a:t>Youth</a:t>
            </a:r>
            <a:r>
              <a:rPr lang="da-DK" sz="1200" b="1" dirty="0">
                <a:effectLst/>
                <a:latin typeface="Arial" panose="020B0604020202020204" pitchFamily="34" charset="0"/>
                <a:ea typeface="Calibri" panose="020F0502020204030204" pitchFamily="34" charset="0"/>
                <a:cs typeface="Times New Roman" panose="02020603050405020304" pitchFamily="18" charset="0"/>
              </a:rPr>
              <a:t> Empowerment Center og derigennem forbedre organisationens selvforsyning og økonomiske uafhængighed 
At øge mulighederne for erhvervsuddannelser for unge i området 
</a:t>
            </a:r>
            <a:endParaRPr lang="en-US" dirty="0"/>
          </a:p>
        </p:txBody>
      </p:sp>
      <p:sp>
        <p:nvSpPr>
          <p:cNvPr id="4" name="Pladsholder til slidenummer 3"/>
          <p:cNvSpPr>
            <a:spLocks noGrp="1"/>
          </p:cNvSpPr>
          <p:nvPr>
            <p:ph type="sldNum" sz="quarter" idx="5"/>
          </p:nvPr>
        </p:nvSpPr>
        <p:spPr/>
        <p:txBody>
          <a:bodyPr/>
          <a:lstStyle/>
          <a:p>
            <a:fld id="{8EDC18F9-6F51-4707-B9BE-EC64F55B2715}" type="slidenum">
              <a:rPr lang="en-US" smtClean="0"/>
              <a:t>3</a:t>
            </a:fld>
            <a:endParaRPr lang="en-US"/>
          </a:p>
        </p:txBody>
      </p:sp>
    </p:spTree>
    <p:extLst>
      <p:ext uri="{BB962C8B-B14F-4D97-AF65-F5344CB8AC3E}">
        <p14:creationId xmlns:p14="http://schemas.microsoft.com/office/powerpoint/2010/main" val="394008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07000"/>
              </a:lnSpc>
              <a:spcAft>
                <a:spcPts val="800"/>
              </a:spcAft>
            </a:pPr>
            <a:r>
              <a:rPr lang="da-DK" sz="1200" b="1" dirty="0">
                <a:effectLst/>
                <a:latin typeface="Arial" panose="020B0604020202020204" pitchFamily="34" charset="0"/>
                <a:ea typeface="Calibri" panose="020F0502020204030204" pitchFamily="34" charset="0"/>
                <a:cs typeface="Times New Roman" panose="02020603050405020304" pitchFamily="18" charset="0"/>
              </a:rPr>
              <a:t>Projektets baggrund: 
På grund af dårlig landbrugs- og skovbrugspraksis lider vandområderne </a:t>
            </a:r>
            <a:r>
              <a:rPr lang="da-DK" sz="1200" b="1" dirty="0" err="1">
                <a:effectLst/>
                <a:latin typeface="Arial" panose="020B0604020202020204" pitchFamily="34" charset="0"/>
                <a:ea typeface="Calibri" panose="020F0502020204030204" pitchFamily="34" charset="0"/>
                <a:cs typeface="Times New Roman" panose="02020603050405020304" pitchFamily="18" charset="0"/>
              </a:rPr>
              <a:t>Inthanon</a:t>
            </a:r>
            <a:r>
              <a:rPr lang="da-DK" sz="1200" b="1" dirty="0">
                <a:effectLst/>
                <a:latin typeface="Arial" panose="020B0604020202020204" pitchFamily="34" charset="0"/>
                <a:ea typeface="Calibri" panose="020F0502020204030204" pitchFamily="34" charset="0"/>
                <a:cs typeface="Times New Roman" panose="02020603050405020304" pitchFamily="18" charset="0"/>
              </a:rPr>
              <a:t> Mountain og Mae Klang i Chiang Mai-provinsen af flash </a:t>
            </a:r>
            <a:r>
              <a:rPr lang="da-DK" sz="1200" b="1" dirty="0" err="1">
                <a:effectLst/>
                <a:latin typeface="Arial" panose="020B0604020202020204" pitchFamily="34" charset="0"/>
                <a:ea typeface="Calibri" panose="020F0502020204030204" pitchFamily="34" charset="0"/>
                <a:cs typeface="Times New Roman" panose="02020603050405020304" pitchFamily="18" charset="0"/>
              </a:rPr>
              <a:t>flood</a:t>
            </a:r>
            <a:r>
              <a:rPr lang="da-DK" sz="1200" b="1" dirty="0">
                <a:effectLst/>
                <a:latin typeface="Arial" panose="020B0604020202020204" pitchFamily="34" charset="0"/>
                <a:ea typeface="Calibri" panose="020F0502020204030204" pitchFamily="34" charset="0"/>
                <a:cs typeface="Times New Roman" panose="02020603050405020304" pitchFamily="18" charset="0"/>
              </a:rPr>
              <a:t>, hvilket fremskynder jorderosion og jordforringelse. Dette problem fører derefter til en reduktion af mad, herunder medicinske urter fra skoven. Derudover har landmænd brugt kemisk gødning, og andre produkter og teknikker kan have en negativ indvirkning på deres produkters sikkerhed og ernæringsmæssige værdi. Dette projekt vil fremme integreret landbrug og økologisk landbrug i skoler og landsbyer i lokalsamfundene med de resulterende produkter, der hjælper lavindkomstfamilier og bruges til skolefrokoster. 	
Projektets aktiviteter: 
Genplantning af skov i vandområderne for at genoprette skovens tilstand og skabe balance i økosystemet. Der vil blive arrangeret tre træplantningsarrangementer. 
Indfør integreret og økologisk landbrug for at reducere det kemikalie, der anvendes i landbruget i vandområder og opstrøms områder. Tre steder vil blive udvalgt som pilotområder. 
</a:t>
            </a:r>
            <a:endParaRPr lang="en-US" sz="1200" b="0" i="0" u="none" strike="noStrike" baseline="0" dirty="0">
              <a:solidFill>
                <a:srgbClr val="000000"/>
              </a:solidFill>
              <a:latin typeface="Arial" panose="020B0604020202020204" pitchFamily="34" charset="0"/>
            </a:endParaRPr>
          </a:p>
        </p:txBody>
      </p:sp>
      <p:sp>
        <p:nvSpPr>
          <p:cNvPr id="4" name="Pladsholder til slidenummer 3"/>
          <p:cNvSpPr>
            <a:spLocks noGrp="1"/>
          </p:cNvSpPr>
          <p:nvPr>
            <p:ph type="sldNum" sz="quarter" idx="5"/>
          </p:nvPr>
        </p:nvSpPr>
        <p:spPr/>
        <p:txBody>
          <a:bodyPr/>
          <a:lstStyle/>
          <a:p>
            <a:fld id="{8EDC18F9-6F51-4707-B9BE-EC64F55B2715}" type="slidenum">
              <a:rPr lang="en-US" smtClean="0"/>
              <a:t>4</a:t>
            </a:fld>
            <a:endParaRPr lang="en-US"/>
          </a:p>
        </p:txBody>
      </p:sp>
    </p:spTree>
    <p:extLst>
      <p:ext uri="{BB962C8B-B14F-4D97-AF65-F5344CB8AC3E}">
        <p14:creationId xmlns:p14="http://schemas.microsoft.com/office/powerpoint/2010/main" val="1568655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07000"/>
              </a:lnSpc>
              <a:spcAft>
                <a:spcPts val="800"/>
              </a:spcAft>
            </a:pPr>
            <a:r>
              <a:rPr lang="da-DK" sz="1200" b="1" dirty="0">
                <a:effectLst/>
                <a:latin typeface="Arial" panose="020B0604020202020204" pitchFamily="34" charset="0"/>
                <a:ea typeface="Calibri" panose="020F0502020204030204" pitchFamily="34" charset="0"/>
                <a:cs typeface="Times New Roman" panose="02020603050405020304" pitchFamily="18" charset="0"/>
              </a:rPr>
              <a:t>Projektets baggrund: 	
I Haiti, der betragtes som det fattigste land på den vestlige halvkugle, afslutter kun omkring 30% af pigerne gymnasiet. Siden 2015 har </a:t>
            </a:r>
            <a:r>
              <a:rPr lang="da-DK" sz="1200" b="1" dirty="0" err="1">
                <a:effectLst/>
                <a:latin typeface="Arial" panose="020B0604020202020204" pitchFamily="34" charset="0"/>
                <a:ea typeface="Calibri" panose="020F0502020204030204" pitchFamily="34" charset="0"/>
                <a:cs typeface="Times New Roman" panose="02020603050405020304" pitchFamily="18" charset="0"/>
              </a:rPr>
              <a:t>Horyzon</a:t>
            </a:r>
            <a:r>
              <a:rPr lang="da-DK" sz="1200" b="1" dirty="0">
                <a:effectLst/>
                <a:latin typeface="Arial" panose="020B0604020202020204" pitchFamily="34" charset="0"/>
                <a:ea typeface="Calibri" panose="020F0502020204030204" pitchFamily="34" charset="0"/>
                <a:cs typeface="Times New Roman" panose="02020603050405020304" pitchFamily="18" charset="0"/>
              </a:rPr>
              <a:t> arbejdet med YWCA Haiti for at hjælpe de mest sårbare piger og unge kvinder i alderen 5 til 35 år, der bor i slumkvartererne i Port-au-Prince. 	
Projektets aktiviteter: 
Projektet består af Ungecenterprogrammet for piger i alderen 5 til 19 år (</a:t>
            </a:r>
            <a:r>
              <a:rPr lang="da-DK" sz="1200" b="1" dirty="0" err="1">
                <a:effectLst/>
                <a:latin typeface="Arial" panose="020B0604020202020204" pitchFamily="34" charset="0"/>
                <a:ea typeface="Calibri" panose="020F0502020204030204" pitchFamily="34" charset="0"/>
                <a:cs typeface="Times New Roman" panose="02020603050405020304" pitchFamily="18" charset="0"/>
              </a:rPr>
              <a:t>safe</a:t>
            </a:r>
            <a:r>
              <a:rPr lang="da-DK" sz="1200" b="1" dirty="0">
                <a:effectLst/>
                <a:latin typeface="Arial" panose="020B0604020202020204" pitchFamily="34" charset="0"/>
                <a:ea typeface="Calibri" panose="020F0502020204030204" pitchFamily="34" charset="0"/>
                <a:cs typeface="Times New Roman" panose="02020603050405020304" pitchFamily="18" charset="0"/>
              </a:rPr>
              <a:t> </a:t>
            </a:r>
            <a:r>
              <a:rPr lang="da-DK" sz="1200" b="1" dirty="0" err="1">
                <a:effectLst/>
                <a:latin typeface="Arial" panose="020B0604020202020204" pitchFamily="34" charset="0"/>
                <a:ea typeface="Calibri" panose="020F0502020204030204" pitchFamily="34" charset="0"/>
                <a:cs typeface="Times New Roman" panose="02020603050405020304" pitchFamily="18" charset="0"/>
              </a:rPr>
              <a:t>space</a:t>
            </a:r>
            <a:r>
              <a:rPr lang="da-DK" sz="1200" b="1" dirty="0">
                <a:effectLst/>
                <a:latin typeface="Arial" panose="020B0604020202020204" pitchFamily="34" charset="0"/>
                <a:ea typeface="Calibri" panose="020F0502020204030204" pitchFamily="34" charset="0"/>
                <a:cs typeface="Times New Roman" panose="02020603050405020304" pitchFamily="18" charset="0"/>
              </a:rPr>
              <a:t>, efterskoleundervisning og sommerlejr). Piger lærer om ting som selvværd, deres rettigheder, hygiejne, sundhed og miljø 
bevarelse fra fagfolk. Fritidsaktiviteter som yoga, kunst eller dans tilbydes også. Skolevejledning er også tilgængelig, samt adgang til professionel psykologisk støtte. Den årlige sommerlejr tilbyder mindst 200 haitianske piger at bryde ud af deres daglige rutine i otte uger. </a:t>
            </a:r>
            <a:r>
              <a:rPr lang="da-DK" sz="1200" b="1" dirty="0" err="1">
                <a:effectLst/>
                <a:latin typeface="Arial" panose="020B0604020202020204" pitchFamily="34" charset="0"/>
                <a:ea typeface="Calibri" panose="020F0502020204030204" pitchFamily="34" charset="0"/>
                <a:cs typeface="Times New Roman" panose="02020603050405020304" pitchFamily="18" charset="0"/>
              </a:rPr>
              <a:t>Leadership</a:t>
            </a:r>
            <a:r>
              <a:rPr lang="da-DK" sz="1200" b="1" dirty="0">
                <a:effectLst/>
                <a:latin typeface="Arial" panose="020B0604020202020204" pitchFamily="34" charset="0"/>
                <a:ea typeface="Calibri" panose="020F0502020204030204" pitchFamily="34" charset="0"/>
                <a:cs typeface="Times New Roman" panose="02020603050405020304" pitchFamily="18" charset="0"/>
              </a:rPr>
              <a:t> Academy for unge kvinder i alderen 20 til 35 år når ud til omkring 250 unge kvinder hvert år. Psykologer, lærere og eksterne eksperter giver livsfærdighedstræning, og deltagerne garanteres et varmt, nærende måltid om dagen. 12 - 18 måneder
</a:t>
            </a:r>
            <a:endParaRPr lang="en-US" dirty="0"/>
          </a:p>
        </p:txBody>
      </p:sp>
      <p:sp>
        <p:nvSpPr>
          <p:cNvPr id="4" name="Pladsholder til slidenummer 3"/>
          <p:cNvSpPr>
            <a:spLocks noGrp="1"/>
          </p:cNvSpPr>
          <p:nvPr>
            <p:ph type="sldNum" sz="quarter" idx="5"/>
          </p:nvPr>
        </p:nvSpPr>
        <p:spPr/>
        <p:txBody>
          <a:bodyPr/>
          <a:lstStyle/>
          <a:p>
            <a:fld id="{8EDC18F9-6F51-4707-B9BE-EC64F55B2715}" type="slidenum">
              <a:rPr lang="en-US" smtClean="0"/>
              <a:t>5</a:t>
            </a:fld>
            <a:endParaRPr lang="en-US"/>
          </a:p>
        </p:txBody>
      </p:sp>
    </p:spTree>
    <p:extLst>
      <p:ext uri="{BB962C8B-B14F-4D97-AF65-F5344CB8AC3E}">
        <p14:creationId xmlns:p14="http://schemas.microsoft.com/office/powerpoint/2010/main" val="2791613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07000"/>
              </a:lnSpc>
              <a:spcAft>
                <a:spcPts val="800"/>
              </a:spcAft>
            </a:pPr>
            <a:r>
              <a:rPr lang="da-DK" sz="1200" b="1" dirty="0">
                <a:effectLst/>
                <a:latin typeface="Arial" panose="020B0604020202020204" pitchFamily="34" charset="0"/>
                <a:ea typeface="Calibri" panose="020F0502020204030204" pitchFamily="34" charset="0"/>
                <a:cs typeface="Times New Roman" panose="02020603050405020304" pitchFamily="18" charset="0"/>
              </a:rPr>
              <a:t>Projektets baggrund:
KFUM Slovakiet tager sig af lokale behov: retshjælp, netværkssamarbejde, facilitering af lokale projekter, uddannelse af frivillige. Vi fokuserer på uddannelse af unge ledere. Indtil nu har det meste træning dog været reaktionær og decentraliseret. Vi vil gerne indføre systematisk centraliseret uddannelse, der er fælles for alle lokale kontorer. 	
Projektets aktiviteter:  
Uddannelse af unge ledere med fokus på deres personlige udvikling og opbygning af kommunikationsevner, genforbindelse til KFUM's værdier og dets funktion, dets styring, dets sommerlejre. 
Genforbindelse til voksne frivillige, der tjente i KFUM før 
</a:t>
            </a:r>
            <a:endParaRPr lang="en-US" dirty="0"/>
          </a:p>
        </p:txBody>
      </p:sp>
      <p:sp>
        <p:nvSpPr>
          <p:cNvPr id="4" name="Pladsholder til slidenummer 3"/>
          <p:cNvSpPr>
            <a:spLocks noGrp="1"/>
          </p:cNvSpPr>
          <p:nvPr>
            <p:ph type="sldNum" sz="quarter" idx="5"/>
          </p:nvPr>
        </p:nvSpPr>
        <p:spPr/>
        <p:txBody>
          <a:bodyPr/>
          <a:lstStyle/>
          <a:p>
            <a:fld id="{8EDC18F9-6F51-4707-B9BE-EC64F55B2715}" type="slidenum">
              <a:rPr lang="en-US" smtClean="0"/>
              <a:t>6</a:t>
            </a:fld>
            <a:endParaRPr lang="en-US"/>
          </a:p>
        </p:txBody>
      </p:sp>
    </p:spTree>
    <p:extLst>
      <p:ext uri="{BB962C8B-B14F-4D97-AF65-F5344CB8AC3E}">
        <p14:creationId xmlns:p14="http://schemas.microsoft.com/office/powerpoint/2010/main" val="4225884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07000"/>
              </a:lnSpc>
              <a:spcAft>
                <a:spcPts val="800"/>
              </a:spcAft>
            </a:pPr>
            <a:r>
              <a:rPr lang="da-DK" sz="1200" b="1" dirty="0">
                <a:effectLst/>
                <a:latin typeface="Arial" panose="020B0604020202020204" pitchFamily="34" charset="0"/>
                <a:ea typeface="Calibri" panose="020F0502020204030204" pitchFamily="34" charset="0"/>
                <a:cs typeface="Times New Roman" panose="02020603050405020304" pitchFamily="18" charset="0"/>
              </a:rPr>
              <a:t>Projektets baggrund: 	
Y's Men Club of </a:t>
            </a:r>
            <a:r>
              <a:rPr lang="da-DK" sz="1200" b="1" dirty="0" err="1">
                <a:effectLst/>
                <a:latin typeface="Arial" panose="020B0604020202020204" pitchFamily="34" charset="0"/>
                <a:ea typeface="Calibri" panose="020F0502020204030204" pitchFamily="34" charset="0"/>
                <a:cs typeface="Times New Roman" panose="02020603050405020304" pitchFamily="18" charset="0"/>
              </a:rPr>
              <a:t>Panackapalam</a:t>
            </a:r>
            <a:r>
              <a:rPr lang="da-DK" sz="1200" b="1" dirty="0">
                <a:effectLst/>
                <a:latin typeface="Arial" panose="020B0604020202020204" pitchFamily="34" charset="0"/>
                <a:ea typeface="Calibri" panose="020F0502020204030204" pitchFamily="34" charset="0"/>
                <a:cs typeface="Times New Roman" panose="02020603050405020304" pitchFamily="18" charset="0"/>
              </a:rPr>
              <a:t> blev grundlagt i 2016 og er meget aktiv i samfundet, der kører eller støtter adskillige serviceprojekter, mange sundhedsorienterede. 
</a:t>
            </a:r>
            <a:r>
              <a:rPr lang="da-DK" sz="1200" b="1" dirty="0" err="1">
                <a:effectLst/>
                <a:latin typeface="Arial" panose="020B0604020202020204" pitchFamily="34" charset="0"/>
                <a:ea typeface="Calibri" panose="020F0502020204030204" pitchFamily="34" charset="0"/>
                <a:cs typeface="Times New Roman" panose="02020603050405020304" pitchFamily="18" charset="0"/>
              </a:rPr>
              <a:t>Panackappalam</a:t>
            </a:r>
            <a:r>
              <a:rPr lang="da-DK" sz="1200" b="1" dirty="0">
                <a:effectLst/>
                <a:latin typeface="Arial" panose="020B0604020202020204" pitchFamily="34" charset="0"/>
                <a:ea typeface="Calibri" panose="020F0502020204030204" pitchFamily="34" charset="0"/>
                <a:cs typeface="Times New Roman" panose="02020603050405020304" pitchFamily="18" charset="0"/>
              </a:rPr>
              <a:t> er en landsby, hvor størstedelen af befolkningen er fattig. De fleste af dem er landmænd og landbrugsarbejdere. Selv om størstedelen af de unge kvinder har fået en grundskole- og ungdomsuddannelse, er de arbejdsløse. Vi planlægger at tilbyde uddannelse til disse unge kvinder, så de kan få arbejde og dermed et bedre liv. 
Projektets aktiviteter:  
Træn 50 kvinder i computerprogrammer 
Træn 50 kvinder i skrædderi 
</a:t>
            </a:r>
            <a:endParaRPr lang="en-US" dirty="0"/>
          </a:p>
        </p:txBody>
      </p:sp>
      <p:sp>
        <p:nvSpPr>
          <p:cNvPr id="4" name="Pladsholder til slidenummer 3"/>
          <p:cNvSpPr>
            <a:spLocks noGrp="1"/>
          </p:cNvSpPr>
          <p:nvPr>
            <p:ph type="sldNum" sz="quarter" idx="5"/>
          </p:nvPr>
        </p:nvSpPr>
        <p:spPr/>
        <p:txBody>
          <a:bodyPr/>
          <a:lstStyle/>
          <a:p>
            <a:fld id="{8EDC18F9-6F51-4707-B9BE-EC64F55B2715}" type="slidenum">
              <a:rPr lang="en-US" smtClean="0"/>
              <a:t>7</a:t>
            </a:fld>
            <a:endParaRPr lang="en-US"/>
          </a:p>
        </p:txBody>
      </p:sp>
    </p:spTree>
    <p:extLst>
      <p:ext uri="{BB962C8B-B14F-4D97-AF65-F5344CB8AC3E}">
        <p14:creationId xmlns:p14="http://schemas.microsoft.com/office/powerpoint/2010/main" val="3998450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07000"/>
              </a:lnSpc>
              <a:spcAft>
                <a:spcPts val="800"/>
              </a:spcAft>
            </a:pPr>
            <a:r>
              <a:rPr lang="da-DK" sz="1200" b="1" dirty="0">
                <a:effectLst/>
                <a:latin typeface="Arial" panose="020B0604020202020204" pitchFamily="34" charset="0"/>
                <a:ea typeface="Calibri" panose="020F0502020204030204" pitchFamily="34" charset="0"/>
                <a:cs typeface="Times New Roman" panose="02020603050405020304" pitchFamily="18" charset="0"/>
              </a:rPr>
              <a:t>Projektets baggrund: 	
Socialt og økonomisk "bagud" står </a:t>
            </a:r>
            <a:r>
              <a:rPr lang="da-DK" sz="1200" b="1" dirty="0" err="1">
                <a:effectLst/>
                <a:latin typeface="Arial" panose="020B0604020202020204" pitchFamily="34" charset="0"/>
                <a:ea typeface="Calibri" panose="020F0502020204030204" pitchFamily="34" charset="0"/>
                <a:cs typeface="Times New Roman" panose="02020603050405020304" pitchFamily="18" charset="0"/>
              </a:rPr>
              <a:t>Waynad</a:t>
            </a:r>
            <a:r>
              <a:rPr lang="da-DK" sz="1200" b="1" dirty="0">
                <a:effectLst/>
                <a:latin typeface="Arial" panose="020B0604020202020204" pitchFamily="34" charset="0"/>
                <a:ea typeface="Calibri" panose="020F0502020204030204" pitchFamily="34" charset="0"/>
                <a:cs typeface="Times New Roman" panose="02020603050405020304" pitchFamily="18" charset="0"/>
              </a:rPr>
              <a:t> over for visse sundhedsmæssige udfordringer på grund af uddannelsesmæssige og miljømæssige faktorer. Sult svækker immunsystemet, der allerede er udfordret af uhygiejniske forhold og praksis, såsom at drikke </a:t>
            </a:r>
            <a:r>
              <a:rPr lang="da-DK" sz="1200" b="1" dirty="0" err="1">
                <a:effectLst/>
                <a:latin typeface="Arial" panose="020B0604020202020204" pitchFamily="34" charset="0"/>
                <a:ea typeface="Calibri" panose="020F0502020204030204" pitchFamily="34" charset="0"/>
                <a:cs typeface="Times New Roman" panose="02020603050405020304" pitchFamily="18" charset="0"/>
              </a:rPr>
              <a:t>upasteuriseret</a:t>
            </a:r>
            <a:r>
              <a:rPr lang="da-DK" sz="1200" b="1" dirty="0">
                <a:effectLst/>
                <a:latin typeface="Arial" panose="020B0604020202020204" pitchFamily="34" charset="0"/>
                <a:ea typeface="Calibri" panose="020F0502020204030204" pitchFamily="34" charset="0"/>
                <a:cs typeface="Times New Roman" panose="02020603050405020304" pitchFamily="18" charset="0"/>
              </a:rPr>
              <a:t> mælk og spytte på offentlige steder. 	
 Projektets aktiviteter:  
Camp om mundhygiejne og tandpleje 
NCD kontrolprogram sponsoreret lejr 
Camp på traditionelle plantelægemidler 
Lejr diagnosticerer smitsomme sygdomme
</a:t>
            </a:r>
            <a:endParaRPr lang="en-US" dirty="0"/>
          </a:p>
        </p:txBody>
      </p:sp>
      <p:sp>
        <p:nvSpPr>
          <p:cNvPr id="4" name="Pladsholder til slidenummer 3"/>
          <p:cNvSpPr>
            <a:spLocks noGrp="1"/>
          </p:cNvSpPr>
          <p:nvPr>
            <p:ph type="sldNum" sz="quarter" idx="5"/>
          </p:nvPr>
        </p:nvSpPr>
        <p:spPr/>
        <p:txBody>
          <a:bodyPr/>
          <a:lstStyle/>
          <a:p>
            <a:fld id="{8EDC18F9-6F51-4707-B9BE-EC64F55B2715}" type="slidenum">
              <a:rPr lang="en-US" smtClean="0"/>
              <a:t>8</a:t>
            </a:fld>
            <a:endParaRPr lang="en-US"/>
          </a:p>
        </p:txBody>
      </p:sp>
    </p:spTree>
    <p:extLst>
      <p:ext uri="{BB962C8B-B14F-4D97-AF65-F5344CB8AC3E}">
        <p14:creationId xmlns:p14="http://schemas.microsoft.com/office/powerpoint/2010/main" val="3612641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07000"/>
              </a:lnSpc>
              <a:spcAft>
                <a:spcPts val="800"/>
              </a:spcAft>
            </a:pPr>
            <a:r>
              <a:rPr lang="da-DK" sz="1200" b="1" dirty="0">
                <a:effectLst/>
                <a:latin typeface="Arial" panose="020B0604020202020204" pitchFamily="34" charset="0"/>
                <a:ea typeface="Calibri" panose="020F0502020204030204" pitchFamily="34" charset="0"/>
                <a:cs typeface="Arial" panose="020B0604020202020204" pitchFamily="34" charset="0"/>
              </a:rPr>
              <a:t>Projektets baggrund: 
Covid-19-pandemien har øget kløften mellem rig og fattig. Et hovedproblem i/omkring Valparaiso har været stigningen i prisen på produkter, der har været ledsaget af en stigning i arbejdsløsheden. Dette har igen ført til en forringelse af menneskers kost og generelle sundhed, da det er blevet stadig vanskeligere at leve og spise godt på lav eller beskeden indkomst. 	
Projektets aktiviteter:  
Start et sundt spiseprogram i vores medborgerhus 
tilvejebringelse af forsyninger og træning i tilberedningen af overkommelige, men nærende måltider 
ændre tankegange, inkorporere fysiske, mentale og åndelige perspektiver 
Overvågning af resultaterne 
</a:t>
            </a:r>
            <a:endParaRPr lang="en-US" dirty="0"/>
          </a:p>
        </p:txBody>
      </p:sp>
      <p:sp>
        <p:nvSpPr>
          <p:cNvPr id="4" name="Pladsholder til slidenummer 3"/>
          <p:cNvSpPr>
            <a:spLocks noGrp="1"/>
          </p:cNvSpPr>
          <p:nvPr>
            <p:ph type="sldNum" sz="quarter" idx="5"/>
          </p:nvPr>
        </p:nvSpPr>
        <p:spPr/>
        <p:txBody>
          <a:bodyPr/>
          <a:lstStyle/>
          <a:p>
            <a:fld id="{8EDC18F9-6F51-4707-B9BE-EC64F55B2715}" type="slidenum">
              <a:rPr lang="en-US" smtClean="0"/>
              <a:t>9</a:t>
            </a:fld>
            <a:endParaRPr lang="en-US"/>
          </a:p>
        </p:txBody>
      </p:sp>
    </p:spTree>
    <p:extLst>
      <p:ext uri="{BB962C8B-B14F-4D97-AF65-F5344CB8AC3E}">
        <p14:creationId xmlns:p14="http://schemas.microsoft.com/office/powerpoint/2010/main" val="1617866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07000"/>
              </a:lnSpc>
              <a:spcAft>
                <a:spcPts val="800"/>
              </a:spcAft>
            </a:pPr>
            <a:r>
              <a:rPr lang="da-DK" sz="1200" b="1" dirty="0">
                <a:effectLst/>
                <a:latin typeface="Arial" panose="020B0604020202020204" pitchFamily="34" charset="0"/>
                <a:ea typeface="Calibri" panose="020F0502020204030204" pitchFamily="34" charset="0"/>
                <a:cs typeface="Times New Roman" panose="02020603050405020304" pitchFamily="18" charset="0"/>
              </a:rPr>
              <a:t>Projektets baggrund: 	
For tre år siden etablerede KFUM's alumnebestyrelse sig for at udvikle sit første nationale serviceprojekt. Udvalget anbefalede enstemmigt vedtagelsen af Sioux KFUM-projektet 
Reservationen er den fjerdestørste amerikanske reservation i landområdefamilier, der bor spredt ud over 1,1 millioner hektar i små, isolerede samfund omkring 177 km fra kommercielle centre, hvilket gør rutinemæssige ture til dagligvarer, tøj og sundhedspleje tidskrævende og dyre og hindrer uddannelse, beskæftigelse, social service og økonomiske udviklingsaktiviteter. Barsk vejr og dystre levevilkår bidrager til håbløshed blandt unge, der har den højeste grad af alkoholforstyrrelser af enhver amerikansk racegruppe og en selvmordsrate 3,5 gange det nationale gennemsnit. 	
Projektets aktiviteter: 
Byg syv kortsigtede, lejede små boliger, der er overkommelige, sunde og sikre steder at bo 
Udvikle to udvidelsescentre, der bringer KFUM's fysiske tilstedeværelse ind i fjerntliggende landsbyer, med indfødt involvering i fastlæggelse af bygningsdesign, programtilbud og drift 
Engagere </a:t>
            </a:r>
            <a:r>
              <a:rPr lang="da-DK" sz="1200" b="1" dirty="0" err="1">
                <a:effectLst/>
                <a:latin typeface="Arial" panose="020B0604020202020204" pitchFamily="34" charset="0"/>
                <a:ea typeface="Calibri" panose="020F0502020204030204" pitchFamily="34" charset="0"/>
                <a:cs typeface="Times New Roman" panose="02020603050405020304" pitchFamily="18" charset="0"/>
              </a:rPr>
              <a:t>alumni</a:t>
            </a:r>
            <a:r>
              <a:rPr lang="da-DK" sz="1200" b="1" dirty="0">
                <a:effectLst/>
                <a:latin typeface="Arial" panose="020B0604020202020204" pitchFamily="34" charset="0"/>
                <a:ea typeface="Calibri" panose="020F0502020204030204" pitchFamily="34" charset="0"/>
                <a:cs typeface="Times New Roman" panose="02020603050405020304" pitchFamily="18" charset="0"/>
              </a:rPr>
              <a:t>-medlemmer i at donere deres tid, talent og skat for at sikre finansiering og på anden måde støtte projekterne
</a:t>
            </a:r>
            <a:endParaRPr lang="en-US" sz="12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	</a:t>
            </a:r>
          </a:p>
          <a:p>
            <a:r>
              <a:rPr lang="en-US" sz="1800" b="0" i="0" u="none" strike="noStrike" baseline="0" dirty="0">
                <a:solidFill>
                  <a:srgbClr val="FFFFFF"/>
                </a:solidFill>
                <a:latin typeface="Arial" panose="020B0604020202020204" pitchFamily="34" charset="0"/>
              </a:rPr>
              <a:t>	</a:t>
            </a:r>
          </a:p>
          <a:p>
            <a:endParaRPr lang="en-US" dirty="0"/>
          </a:p>
        </p:txBody>
      </p:sp>
      <p:sp>
        <p:nvSpPr>
          <p:cNvPr id="4" name="Pladsholder til slidenummer 3"/>
          <p:cNvSpPr>
            <a:spLocks noGrp="1"/>
          </p:cNvSpPr>
          <p:nvPr>
            <p:ph type="sldNum" sz="quarter" idx="5"/>
          </p:nvPr>
        </p:nvSpPr>
        <p:spPr/>
        <p:txBody>
          <a:bodyPr/>
          <a:lstStyle/>
          <a:p>
            <a:fld id="{8EDC18F9-6F51-4707-B9BE-EC64F55B2715}" type="slidenum">
              <a:rPr lang="en-US" smtClean="0"/>
              <a:t>10</a:t>
            </a:fld>
            <a:endParaRPr lang="en-US"/>
          </a:p>
        </p:txBody>
      </p:sp>
    </p:spTree>
    <p:extLst>
      <p:ext uri="{BB962C8B-B14F-4D97-AF65-F5344CB8AC3E}">
        <p14:creationId xmlns:p14="http://schemas.microsoft.com/office/powerpoint/2010/main" val="1571436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42C22A-D61F-3DA7-97A0-EAA51FD84BC0}"/>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1AFF6F9E-D322-B383-A397-9910A6C55A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B071CF22-6D84-8267-CE95-B6691CD4385D}"/>
              </a:ext>
            </a:extLst>
          </p:cNvPr>
          <p:cNvSpPr>
            <a:spLocks noGrp="1"/>
          </p:cNvSpPr>
          <p:nvPr>
            <p:ph type="dt" sz="half" idx="10"/>
          </p:nvPr>
        </p:nvSpPr>
        <p:spPr/>
        <p:txBody>
          <a:bodyPr/>
          <a:lstStyle/>
          <a:p>
            <a:fld id="{737B4346-737B-4702-AAEB-5DCB1AF3EB26}" type="datetimeFigureOut">
              <a:rPr lang="da-DK" smtClean="0"/>
              <a:t>13-02-2023</a:t>
            </a:fld>
            <a:endParaRPr lang="da-DK"/>
          </a:p>
        </p:txBody>
      </p:sp>
      <p:sp>
        <p:nvSpPr>
          <p:cNvPr id="5" name="Pladsholder til sidefod 4">
            <a:extLst>
              <a:ext uri="{FF2B5EF4-FFF2-40B4-BE49-F238E27FC236}">
                <a16:creationId xmlns:a16="http://schemas.microsoft.com/office/drawing/2014/main" id="{54A4BA53-47C6-3C7A-25AB-A5AF241D88A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69DDAF0-5EE2-8D8C-D564-44B5277C463A}"/>
              </a:ext>
            </a:extLst>
          </p:cNvPr>
          <p:cNvSpPr>
            <a:spLocks noGrp="1"/>
          </p:cNvSpPr>
          <p:nvPr>
            <p:ph type="sldNum" sz="quarter" idx="12"/>
          </p:nvPr>
        </p:nvSpPr>
        <p:spPr/>
        <p:txBody>
          <a:bodyPr/>
          <a:lstStyle/>
          <a:p>
            <a:fld id="{3AA60F37-0556-4BE5-918D-32DC4A29496F}" type="slidenum">
              <a:rPr lang="da-DK" smtClean="0"/>
              <a:t>‹nr.›</a:t>
            </a:fld>
            <a:endParaRPr lang="da-DK"/>
          </a:p>
        </p:txBody>
      </p:sp>
    </p:spTree>
    <p:extLst>
      <p:ext uri="{BB962C8B-B14F-4D97-AF65-F5344CB8AC3E}">
        <p14:creationId xmlns:p14="http://schemas.microsoft.com/office/powerpoint/2010/main" val="2867674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5473AB-7496-9DD2-62A6-E5251B4EF1C2}"/>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36F3E7FA-F8A2-97AE-B4B2-DE16C9EFB6EF}"/>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80A1A44-11EF-7F3B-C26E-B40566F8F25A}"/>
              </a:ext>
            </a:extLst>
          </p:cNvPr>
          <p:cNvSpPr>
            <a:spLocks noGrp="1"/>
          </p:cNvSpPr>
          <p:nvPr>
            <p:ph type="dt" sz="half" idx="10"/>
          </p:nvPr>
        </p:nvSpPr>
        <p:spPr/>
        <p:txBody>
          <a:bodyPr/>
          <a:lstStyle/>
          <a:p>
            <a:fld id="{737B4346-737B-4702-AAEB-5DCB1AF3EB26}" type="datetimeFigureOut">
              <a:rPr lang="da-DK" smtClean="0"/>
              <a:t>13-02-2023</a:t>
            </a:fld>
            <a:endParaRPr lang="da-DK"/>
          </a:p>
        </p:txBody>
      </p:sp>
      <p:sp>
        <p:nvSpPr>
          <p:cNvPr id="5" name="Pladsholder til sidefod 4">
            <a:extLst>
              <a:ext uri="{FF2B5EF4-FFF2-40B4-BE49-F238E27FC236}">
                <a16:creationId xmlns:a16="http://schemas.microsoft.com/office/drawing/2014/main" id="{B1863F87-A8D0-2976-E9CA-10535EE3501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4968CB3-160E-5066-AE20-C76419D71D9E}"/>
              </a:ext>
            </a:extLst>
          </p:cNvPr>
          <p:cNvSpPr>
            <a:spLocks noGrp="1"/>
          </p:cNvSpPr>
          <p:nvPr>
            <p:ph type="sldNum" sz="quarter" idx="12"/>
          </p:nvPr>
        </p:nvSpPr>
        <p:spPr/>
        <p:txBody>
          <a:bodyPr/>
          <a:lstStyle/>
          <a:p>
            <a:fld id="{3AA60F37-0556-4BE5-918D-32DC4A29496F}" type="slidenum">
              <a:rPr lang="da-DK" smtClean="0"/>
              <a:t>‹nr.›</a:t>
            </a:fld>
            <a:endParaRPr lang="da-DK"/>
          </a:p>
        </p:txBody>
      </p:sp>
    </p:spTree>
    <p:extLst>
      <p:ext uri="{BB962C8B-B14F-4D97-AF65-F5344CB8AC3E}">
        <p14:creationId xmlns:p14="http://schemas.microsoft.com/office/powerpoint/2010/main" val="1548726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357513E4-2E5F-514D-212D-2F49236035F2}"/>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1F1830DF-08C7-5628-6C6E-7FFA6FA98F47}"/>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5427F3B-CE93-43DD-8B6D-F863951CE656}"/>
              </a:ext>
            </a:extLst>
          </p:cNvPr>
          <p:cNvSpPr>
            <a:spLocks noGrp="1"/>
          </p:cNvSpPr>
          <p:nvPr>
            <p:ph type="dt" sz="half" idx="10"/>
          </p:nvPr>
        </p:nvSpPr>
        <p:spPr/>
        <p:txBody>
          <a:bodyPr/>
          <a:lstStyle/>
          <a:p>
            <a:fld id="{737B4346-737B-4702-AAEB-5DCB1AF3EB26}" type="datetimeFigureOut">
              <a:rPr lang="da-DK" smtClean="0"/>
              <a:t>13-02-2023</a:t>
            </a:fld>
            <a:endParaRPr lang="da-DK"/>
          </a:p>
        </p:txBody>
      </p:sp>
      <p:sp>
        <p:nvSpPr>
          <p:cNvPr id="5" name="Pladsholder til sidefod 4">
            <a:extLst>
              <a:ext uri="{FF2B5EF4-FFF2-40B4-BE49-F238E27FC236}">
                <a16:creationId xmlns:a16="http://schemas.microsoft.com/office/drawing/2014/main" id="{6290DFB0-D04F-17AB-154D-AF02C49F53C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E8F01AE-B2CC-3FC7-CA8B-17C40F3349B1}"/>
              </a:ext>
            </a:extLst>
          </p:cNvPr>
          <p:cNvSpPr>
            <a:spLocks noGrp="1"/>
          </p:cNvSpPr>
          <p:nvPr>
            <p:ph type="sldNum" sz="quarter" idx="12"/>
          </p:nvPr>
        </p:nvSpPr>
        <p:spPr/>
        <p:txBody>
          <a:bodyPr/>
          <a:lstStyle/>
          <a:p>
            <a:fld id="{3AA60F37-0556-4BE5-918D-32DC4A29496F}" type="slidenum">
              <a:rPr lang="da-DK" smtClean="0"/>
              <a:t>‹nr.›</a:t>
            </a:fld>
            <a:endParaRPr lang="da-DK"/>
          </a:p>
        </p:txBody>
      </p:sp>
    </p:spTree>
    <p:extLst>
      <p:ext uri="{BB962C8B-B14F-4D97-AF65-F5344CB8AC3E}">
        <p14:creationId xmlns:p14="http://schemas.microsoft.com/office/powerpoint/2010/main" val="920567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CBD8AE-E038-3094-C4C6-B098EDFF620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3563939-5FEF-5B08-5254-94E47BC233BD}"/>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BD587E7-95E8-1008-558A-1C98D6D71E85}"/>
              </a:ext>
            </a:extLst>
          </p:cNvPr>
          <p:cNvSpPr>
            <a:spLocks noGrp="1"/>
          </p:cNvSpPr>
          <p:nvPr>
            <p:ph type="dt" sz="half" idx="10"/>
          </p:nvPr>
        </p:nvSpPr>
        <p:spPr/>
        <p:txBody>
          <a:bodyPr/>
          <a:lstStyle/>
          <a:p>
            <a:fld id="{737B4346-737B-4702-AAEB-5DCB1AF3EB26}" type="datetimeFigureOut">
              <a:rPr lang="da-DK" smtClean="0"/>
              <a:t>13-02-2023</a:t>
            </a:fld>
            <a:endParaRPr lang="da-DK"/>
          </a:p>
        </p:txBody>
      </p:sp>
      <p:sp>
        <p:nvSpPr>
          <p:cNvPr id="5" name="Pladsholder til sidefod 4">
            <a:extLst>
              <a:ext uri="{FF2B5EF4-FFF2-40B4-BE49-F238E27FC236}">
                <a16:creationId xmlns:a16="http://schemas.microsoft.com/office/drawing/2014/main" id="{93EE1F0B-FA37-9DB8-ACB9-463F2596260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AA6D6C2-7B0A-E45B-F8C1-1CA6D24D5FFE}"/>
              </a:ext>
            </a:extLst>
          </p:cNvPr>
          <p:cNvSpPr>
            <a:spLocks noGrp="1"/>
          </p:cNvSpPr>
          <p:nvPr>
            <p:ph type="sldNum" sz="quarter" idx="12"/>
          </p:nvPr>
        </p:nvSpPr>
        <p:spPr/>
        <p:txBody>
          <a:bodyPr/>
          <a:lstStyle/>
          <a:p>
            <a:fld id="{3AA60F37-0556-4BE5-918D-32DC4A29496F}" type="slidenum">
              <a:rPr lang="da-DK" smtClean="0"/>
              <a:t>‹nr.›</a:t>
            </a:fld>
            <a:endParaRPr lang="da-DK"/>
          </a:p>
        </p:txBody>
      </p:sp>
    </p:spTree>
    <p:extLst>
      <p:ext uri="{BB962C8B-B14F-4D97-AF65-F5344CB8AC3E}">
        <p14:creationId xmlns:p14="http://schemas.microsoft.com/office/powerpoint/2010/main" val="300505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8117ED-9AF3-4794-6AA0-2D8B9F052725}"/>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5012EF31-9808-0253-3BA1-61F2D77743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4CC30DB6-72A5-1B2E-FCB2-7A51EEF9437D}"/>
              </a:ext>
            </a:extLst>
          </p:cNvPr>
          <p:cNvSpPr>
            <a:spLocks noGrp="1"/>
          </p:cNvSpPr>
          <p:nvPr>
            <p:ph type="dt" sz="half" idx="10"/>
          </p:nvPr>
        </p:nvSpPr>
        <p:spPr/>
        <p:txBody>
          <a:bodyPr/>
          <a:lstStyle/>
          <a:p>
            <a:fld id="{737B4346-737B-4702-AAEB-5DCB1AF3EB26}" type="datetimeFigureOut">
              <a:rPr lang="da-DK" smtClean="0"/>
              <a:t>13-02-2023</a:t>
            </a:fld>
            <a:endParaRPr lang="da-DK"/>
          </a:p>
        </p:txBody>
      </p:sp>
      <p:sp>
        <p:nvSpPr>
          <p:cNvPr id="5" name="Pladsholder til sidefod 4">
            <a:extLst>
              <a:ext uri="{FF2B5EF4-FFF2-40B4-BE49-F238E27FC236}">
                <a16:creationId xmlns:a16="http://schemas.microsoft.com/office/drawing/2014/main" id="{C7261942-3FA9-56AC-C570-D61306CFC40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2FD4205-6D36-E6DC-754D-D19FAE680C0D}"/>
              </a:ext>
            </a:extLst>
          </p:cNvPr>
          <p:cNvSpPr>
            <a:spLocks noGrp="1"/>
          </p:cNvSpPr>
          <p:nvPr>
            <p:ph type="sldNum" sz="quarter" idx="12"/>
          </p:nvPr>
        </p:nvSpPr>
        <p:spPr/>
        <p:txBody>
          <a:bodyPr/>
          <a:lstStyle/>
          <a:p>
            <a:fld id="{3AA60F37-0556-4BE5-918D-32DC4A29496F}" type="slidenum">
              <a:rPr lang="da-DK" smtClean="0"/>
              <a:t>‹nr.›</a:t>
            </a:fld>
            <a:endParaRPr lang="da-DK"/>
          </a:p>
        </p:txBody>
      </p:sp>
    </p:spTree>
    <p:extLst>
      <p:ext uri="{BB962C8B-B14F-4D97-AF65-F5344CB8AC3E}">
        <p14:creationId xmlns:p14="http://schemas.microsoft.com/office/powerpoint/2010/main" val="4008392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4EFA2E-CBB0-AFB2-9F9E-C5D6EE15F011}"/>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B3AAED7-C018-BC0E-314D-CD86383B35E4}"/>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FEDF5E07-1BB8-4C62-BCB5-7E680040B97C}"/>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B8786BA0-B910-30BF-77DE-C96EEE1AE3C9}"/>
              </a:ext>
            </a:extLst>
          </p:cNvPr>
          <p:cNvSpPr>
            <a:spLocks noGrp="1"/>
          </p:cNvSpPr>
          <p:nvPr>
            <p:ph type="dt" sz="half" idx="10"/>
          </p:nvPr>
        </p:nvSpPr>
        <p:spPr/>
        <p:txBody>
          <a:bodyPr/>
          <a:lstStyle/>
          <a:p>
            <a:fld id="{737B4346-737B-4702-AAEB-5DCB1AF3EB26}" type="datetimeFigureOut">
              <a:rPr lang="da-DK" smtClean="0"/>
              <a:t>13-02-2023</a:t>
            </a:fld>
            <a:endParaRPr lang="da-DK"/>
          </a:p>
        </p:txBody>
      </p:sp>
      <p:sp>
        <p:nvSpPr>
          <p:cNvPr id="6" name="Pladsholder til sidefod 5">
            <a:extLst>
              <a:ext uri="{FF2B5EF4-FFF2-40B4-BE49-F238E27FC236}">
                <a16:creationId xmlns:a16="http://schemas.microsoft.com/office/drawing/2014/main" id="{69BFEEEB-22C7-7F16-DD57-9EE38FAF8EE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D4350578-6D49-F23F-8F1B-9CCFBD61988F}"/>
              </a:ext>
            </a:extLst>
          </p:cNvPr>
          <p:cNvSpPr>
            <a:spLocks noGrp="1"/>
          </p:cNvSpPr>
          <p:nvPr>
            <p:ph type="sldNum" sz="quarter" idx="12"/>
          </p:nvPr>
        </p:nvSpPr>
        <p:spPr/>
        <p:txBody>
          <a:bodyPr/>
          <a:lstStyle/>
          <a:p>
            <a:fld id="{3AA60F37-0556-4BE5-918D-32DC4A29496F}" type="slidenum">
              <a:rPr lang="da-DK" smtClean="0"/>
              <a:t>‹nr.›</a:t>
            </a:fld>
            <a:endParaRPr lang="da-DK"/>
          </a:p>
        </p:txBody>
      </p:sp>
    </p:spTree>
    <p:extLst>
      <p:ext uri="{BB962C8B-B14F-4D97-AF65-F5344CB8AC3E}">
        <p14:creationId xmlns:p14="http://schemas.microsoft.com/office/powerpoint/2010/main" val="4100580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1B00EA-3837-6296-CDCA-04B61D3E6544}"/>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FD267C7-8A6A-B304-A088-C525A27B2B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6BF23466-5264-E1B0-6F6E-7AB43B07B9D9}"/>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1E998E3A-EF7F-5A95-E571-20982194A3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ACB93B4E-E10D-D52B-DE6C-DB9FC614F84C}"/>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4EEC503E-53D3-A16E-9F86-48B2611BD5BD}"/>
              </a:ext>
            </a:extLst>
          </p:cNvPr>
          <p:cNvSpPr>
            <a:spLocks noGrp="1"/>
          </p:cNvSpPr>
          <p:nvPr>
            <p:ph type="dt" sz="half" idx="10"/>
          </p:nvPr>
        </p:nvSpPr>
        <p:spPr/>
        <p:txBody>
          <a:bodyPr/>
          <a:lstStyle/>
          <a:p>
            <a:fld id="{737B4346-737B-4702-AAEB-5DCB1AF3EB26}" type="datetimeFigureOut">
              <a:rPr lang="da-DK" smtClean="0"/>
              <a:t>13-02-2023</a:t>
            </a:fld>
            <a:endParaRPr lang="da-DK"/>
          </a:p>
        </p:txBody>
      </p:sp>
      <p:sp>
        <p:nvSpPr>
          <p:cNvPr id="8" name="Pladsholder til sidefod 7">
            <a:extLst>
              <a:ext uri="{FF2B5EF4-FFF2-40B4-BE49-F238E27FC236}">
                <a16:creationId xmlns:a16="http://schemas.microsoft.com/office/drawing/2014/main" id="{1FC00C3C-35DA-7CCC-A001-B480A8EAA6C0}"/>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8A09C714-FE85-F923-1D63-C77AE84A79BA}"/>
              </a:ext>
            </a:extLst>
          </p:cNvPr>
          <p:cNvSpPr>
            <a:spLocks noGrp="1"/>
          </p:cNvSpPr>
          <p:nvPr>
            <p:ph type="sldNum" sz="quarter" idx="12"/>
          </p:nvPr>
        </p:nvSpPr>
        <p:spPr/>
        <p:txBody>
          <a:bodyPr/>
          <a:lstStyle/>
          <a:p>
            <a:fld id="{3AA60F37-0556-4BE5-918D-32DC4A29496F}" type="slidenum">
              <a:rPr lang="da-DK" smtClean="0"/>
              <a:t>‹nr.›</a:t>
            </a:fld>
            <a:endParaRPr lang="da-DK"/>
          </a:p>
        </p:txBody>
      </p:sp>
    </p:spTree>
    <p:extLst>
      <p:ext uri="{BB962C8B-B14F-4D97-AF65-F5344CB8AC3E}">
        <p14:creationId xmlns:p14="http://schemas.microsoft.com/office/powerpoint/2010/main" val="832928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9DA848-60FF-4E4A-DEBA-3B515F94F92C}"/>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80D2539E-DE21-DAAF-A4CA-CD0E570AB59C}"/>
              </a:ext>
            </a:extLst>
          </p:cNvPr>
          <p:cNvSpPr>
            <a:spLocks noGrp="1"/>
          </p:cNvSpPr>
          <p:nvPr>
            <p:ph type="dt" sz="half" idx="10"/>
          </p:nvPr>
        </p:nvSpPr>
        <p:spPr/>
        <p:txBody>
          <a:bodyPr/>
          <a:lstStyle/>
          <a:p>
            <a:fld id="{737B4346-737B-4702-AAEB-5DCB1AF3EB26}" type="datetimeFigureOut">
              <a:rPr lang="da-DK" smtClean="0"/>
              <a:t>13-02-2023</a:t>
            </a:fld>
            <a:endParaRPr lang="da-DK"/>
          </a:p>
        </p:txBody>
      </p:sp>
      <p:sp>
        <p:nvSpPr>
          <p:cNvPr id="4" name="Pladsholder til sidefod 3">
            <a:extLst>
              <a:ext uri="{FF2B5EF4-FFF2-40B4-BE49-F238E27FC236}">
                <a16:creationId xmlns:a16="http://schemas.microsoft.com/office/drawing/2014/main" id="{18C0299B-F5E3-C091-E0BD-AD978419063D}"/>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F08D71ED-4E34-6A4D-386A-103D07FD42AF}"/>
              </a:ext>
            </a:extLst>
          </p:cNvPr>
          <p:cNvSpPr>
            <a:spLocks noGrp="1"/>
          </p:cNvSpPr>
          <p:nvPr>
            <p:ph type="sldNum" sz="quarter" idx="12"/>
          </p:nvPr>
        </p:nvSpPr>
        <p:spPr/>
        <p:txBody>
          <a:bodyPr/>
          <a:lstStyle/>
          <a:p>
            <a:fld id="{3AA60F37-0556-4BE5-918D-32DC4A29496F}" type="slidenum">
              <a:rPr lang="da-DK" smtClean="0"/>
              <a:t>‹nr.›</a:t>
            </a:fld>
            <a:endParaRPr lang="da-DK"/>
          </a:p>
        </p:txBody>
      </p:sp>
    </p:spTree>
    <p:extLst>
      <p:ext uri="{BB962C8B-B14F-4D97-AF65-F5344CB8AC3E}">
        <p14:creationId xmlns:p14="http://schemas.microsoft.com/office/powerpoint/2010/main" val="150181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8F9BE545-BE90-C1A9-AFEE-0BEC5C4449CD}"/>
              </a:ext>
            </a:extLst>
          </p:cNvPr>
          <p:cNvSpPr>
            <a:spLocks noGrp="1"/>
          </p:cNvSpPr>
          <p:nvPr>
            <p:ph type="dt" sz="half" idx="10"/>
          </p:nvPr>
        </p:nvSpPr>
        <p:spPr/>
        <p:txBody>
          <a:bodyPr/>
          <a:lstStyle/>
          <a:p>
            <a:fld id="{737B4346-737B-4702-AAEB-5DCB1AF3EB26}" type="datetimeFigureOut">
              <a:rPr lang="da-DK" smtClean="0"/>
              <a:t>13-02-2023</a:t>
            </a:fld>
            <a:endParaRPr lang="da-DK"/>
          </a:p>
        </p:txBody>
      </p:sp>
      <p:sp>
        <p:nvSpPr>
          <p:cNvPr id="3" name="Pladsholder til sidefod 2">
            <a:extLst>
              <a:ext uri="{FF2B5EF4-FFF2-40B4-BE49-F238E27FC236}">
                <a16:creationId xmlns:a16="http://schemas.microsoft.com/office/drawing/2014/main" id="{27BB1DE3-4B33-1A52-DA2E-9DEA288ABD43}"/>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B52FBFC1-4D93-89B2-D78A-9F3ED9752A93}"/>
              </a:ext>
            </a:extLst>
          </p:cNvPr>
          <p:cNvSpPr>
            <a:spLocks noGrp="1"/>
          </p:cNvSpPr>
          <p:nvPr>
            <p:ph type="sldNum" sz="quarter" idx="12"/>
          </p:nvPr>
        </p:nvSpPr>
        <p:spPr/>
        <p:txBody>
          <a:bodyPr/>
          <a:lstStyle/>
          <a:p>
            <a:fld id="{3AA60F37-0556-4BE5-918D-32DC4A29496F}" type="slidenum">
              <a:rPr lang="da-DK" smtClean="0"/>
              <a:t>‹nr.›</a:t>
            </a:fld>
            <a:endParaRPr lang="da-DK"/>
          </a:p>
        </p:txBody>
      </p:sp>
    </p:spTree>
    <p:extLst>
      <p:ext uri="{BB962C8B-B14F-4D97-AF65-F5344CB8AC3E}">
        <p14:creationId xmlns:p14="http://schemas.microsoft.com/office/powerpoint/2010/main" val="2809596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9A6F59-BB42-8F44-0FDD-A5302C62CDB1}"/>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E2269A28-ECDE-0251-2EAD-354EB39140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CFA454B-68E3-EC6C-81F6-662BE1B0BE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382C890-817F-5293-15DE-EFF285CE8357}"/>
              </a:ext>
            </a:extLst>
          </p:cNvPr>
          <p:cNvSpPr>
            <a:spLocks noGrp="1"/>
          </p:cNvSpPr>
          <p:nvPr>
            <p:ph type="dt" sz="half" idx="10"/>
          </p:nvPr>
        </p:nvSpPr>
        <p:spPr/>
        <p:txBody>
          <a:bodyPr/>
          <a:lstStyle/>
          <a:p>
            <a:fld id="{737B4346-737B-4702-AAEB-5DCB1AF3EB26}" type="datetimeFigureOut">
              <a:rPr lang="da-DK" smtClean="0"/>
              <a:t>13-02-2023</a:t>
            </a:fld>
            <a:endParaRPr lang="da-DK"/>
          </a:p>
        </p:txBody>
      </p:sp>
      <p:sp>
        <p:nvSpPr>
          <p:cNvPr id="6" name="Pladsholder til sidefod 5">
            <a:extLst>
              <a:ext uri="{FF2B5EF4-FFF2-40B4-BE49-F238E27FC236}">
                <a16:creationId xmlns:a16="http://schemas.microsoft.com/office/drawing/2014/main" id="{5215FE70-E3AD-0F3F-1F81-76DC0FD3D7A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961C614-83E2-C4AF-1077-C16C186EA4AF}"/>
              </a:ext>
            </a:extLst>
          </p:cNvPr>
          <p:cNvSpPr>
            <a:spLocks noGrp="1"/>
          </p:cNvSpPr>
          <p:nvPr>
            <p:ph type="sldNum" sz="quarter" idx="12"/>
          </p:nvPr>
        </p:nvSpPr>
        <p:spPr/>
        <p:txBody>
          <a:bodyPr/>
          <a:lstStyle/>
          <a:p>
            <a:fld id="{3AA60F37-0556-4BE5-918D-32DC4A29496F}" type="slidenum">
              <a:rPr lang="da-DK" smtClean="0"/>
              <a:t>‹nr.›</a:t>
            </a:fld>
            <a:endParaRPr lang="da-DK"/>
          </a:p>
        </p:txBody>
      </p:sp>
    </p:spTree>
    <p:extLst>
      <p:ext uri="{BB962C8B-B14F-4D97-AF65-F5344CB8AC3E}">
        <p14:creationId xmlns:p14="http://schemas.microsoft.com/office/powerpoint/2010/main" val="448141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AEEAEE-C879-D966-D585-36C3D797792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C3606D42-8D63-CAD2-A68F-AE7A510E49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329C90A1-E6A8-437F-4438-5E8EF63780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AC3BA603-0E7F-560B-E9C5-D813514E8289}"/>
              </a:ext>
            </a:extLst>
          </p:cNvPr>
          <p:cNvSpPr>
            <a:spLocks noGrp="1"/>
          </p:cNvSpPr>
          <p:nvPr>
            <p:ph type="dt" sz="half" idx="10"/>
          </p:nvPr>
        </p:nvSpPr>
        <p:spPr/>
        <p:txBody>
          <a:bodyPr/>
          <a:lstStyle/>
          <a:p>
            <a:fld id="{737B4346-737B-4702-AAEB-5DCB1AF3EB26}" type="datetimeFigureOut">
              <a:rPr lang="da-DK" smtClean="0"/>
              <a:t>13-02-2023</a:t>
            </a:fld>
            <a:endParaRPr lang="da-DK"/>
          </a:p>
        </p:txBody>
      </p:sp>
      <p:sp>
        <p:nvSpPr>
          <p:cNvPr id="6" name="Pladsholder til sidefod 5">
            <a:extLst>
              <a:ext uri="{FF2B5EF4-FFF2-40B4-BE49-F238E27FC236}">
                <a16:creationId xmlns:a16="http://schemas.microsoft.com/office/drawing/2014/main" id="{DC1F5B59-E0C0-3F1B-FB7C-ED7765EE081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D3654D2-BF1E-70DE-1207-52E76FA160C8}"/>
              </a:ext>
            </a:extLst>
          </p:cNvPr>
          <p:cNvSpPr>
            <a:spLocks noGrp="1"/>
          </p:cNvSpPr>
          <p:nvPr>
            <p:ph type="sldNum" sz="quarter" idx="12"/>
          </p:nvPr>
        </p:nvSpPr>
        <p:spPr/>
        <p:txBody>
          <a:bodyPr/>
          <a:lstStyle/>
          <a:p>
            <a:fld id="{3AA60F37-0556-4BE5-918D-32DC4A29496F}" type="slidenum">
              <a:rPr lang="da-DK" smtClean="0"/>
              <a:t>‹nr.›</a:t>
            </a:fld>
            <a:endParaRPr lang="da-DK"/>
          </a:p>
        </p:txBody>
      </p:sp>
    </p:spTree>
    <p:extLst>
      <p:ext uri="{BB962C8B-B14F-4D97-AF65-F5344CB8AC3E}">
        <p14:creationId xmlns:p14="http://schemas.microsoft.com/office/powerpoint/2010/main" val="239273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31599458-F546-9980-B2E0-E03DE66D7E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F23EB855-F3A8-8F9F-99A4-77CC3AE7E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8DEA1B4-9CA8-181A-31CC-7AE10754B5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B4346-737B-4702-AAEB-5DCB1AF3EB26}" type="datetimeFigureOut">
              <a:rPr lang="da-DK" smtClean="0"/>
              <a:t>13-02-2023</a:t>
            </a:fld>
            <a:endParaRPr lang="da-DK"/>
          </a:p>
        </p:txBody>
      </p:sp>
      <p:sp>
        <p:nvSpPr>
          <p:cNvPr id="5" name="Pladsholder til sidefod 4">
            <a:extLst>
              <a:ext uri="{FF2B5EF4-FFF2-40B4-BE49-F238E27FC236}">
                <a16:creationId xmlns:a16="http://schemas.microsoft.com/office/drawing/2014/main" id="{C1871FE7-5655-0FF7-1520-7515AAF10C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3D6EFB79-05B6-DEF4-3BD3-AF9CBEA5F5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A60F37-0556-4BE5-918D-32DC4A29496F}" type="slidenum">
              <a:rPr lang="da-DK" smtClean="0"/>
              <a:t>‹nr.›</a:t>
            </a:fld>
            <a:endParaRPr lang="da-DK"/>
          </a:p>
        </p:txBody>
      </p:sp>
    </p:spTree>
    <p:extLst>
      <p:ext uri="{BB962C8B-B14F-4D97-AF65-F5344CB8AC3E}">
        <p14:creationId xmlns:p14="http://schemas.microsoft.com/office/powerpoint/2010/main" val="3380483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gi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86DA37-240F-87D0-D05E-AA4D7250AC44}"/>
              </a:ext>
            </a:extLst>
          </p:cNvPr>
          <p:cNvSpPr>
            <a:spLocks noGrp="1"/>
          </p:cNvSpPr>
          <p:nvPr>
            <p:ph type="ctrTitle"/>
          </p:nvPr>
        </p:nvSpPr>
        <p:spPr/>
        <p:txBody>
          <a:bodyPr/>
          <a:lstStyle/>
          <a:p>
            <a:r>
              <a:rPr lang="da-DK" b="1" dirty="0"/>
              <a:t>Time of Fast</a:t>
            </a:r>
          </a:p>
        </p:txBody>
      </p:sp>
      <p:sp>
        <p:nvSpPr>
          <p:cNvPr id="3" name="Undertitel 2">
            <a:extLst>
              <a:ext uri="{FF2B5EF4-FFF2-40B4-BE49-F238E27FC236}">
                <a16:creationId xmlns:a16="http://schemas.microsoft.com/office/drawing/2014/main" id="{0103D9FA-2B46-7367-2D16-F38F48DDE691}"/>
              </a:ext>
            </a:extLst>
          </p:cNvPr>
          <p:cNvSpPr>
            <a:spLocks noGrp="1"/>
          </p:cNvSpPr>
          <p:nvPr>
            <p:ph type="subTitle" idx="1"/>
          </p:nvPr>
        </p:nvSpPr>
        <p:spPr/>
        <p:txBody>
          <a:bodyPr>
            <a:normAutofit fontScale="85000" lnSpcReduction="20000"/>
          </a:bodyPr>
          <a:lstStyle/>
          <a:p>
            <a:endParaRPr lang="da-DK" dirty="0"/>
          </a:p>
          <a:p>
            <a:r>
              <a:rPr lang="da-DK" sz="4400" b="1" dirty="0"/>
              <a:t>TOF</a:t>
            </a:r>
          </a:p>
          <a:p>
            <a:endParaRPr lang="da-DK" sz="4400" b="1" dirty="0"/>
          </a:p>
          <a:p>
            <a:r>
              <a:rPr lang="da-DK" sz="1300" b="1" dirty="0"/>
              <a:t>Ved RSD for Time of Fast, Hans Kristian Lundsgaard, Brædstrup Y´s Mens klub</a:t>
            </a:r>
          </a:p>
        </p:txBody>
      </p:sp>
      <p:pic>
        <p:nvPicPr>
          <p:cNvPr id="4" name="Billede 3" descr="Et billede, der indeholder tegning, skilt, paraply&#10;&#10;Automatisk genereret beskrivelse">
            <a:extLst>
              <a:ext uri="{FF2B5EF4-FFF2-40B4-BE49-F238E27FC236}">
                <a16:creationId xmlns:a16="http://schemas.microsoft.com/office/drawing/2014/main" id="{F7674E2C-7D2E-30ED-51A2-10A66E905E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98432" y="0"/>
            <a:ext cx="3193568" cy="3521208"/>
          </a:xfrm>
          <a:prstGeom prst="rect">
            <a:avLst/>
          </a:prstGeom>
        </p:spPr>
      </p:pic>
    </p:spTree>
    <p:extLst>
      <p:ext uri="{BB962C8B-B14F-4D97-AF65-F5344CB8AC3E}">
        <p14:creationId xmlns:p14="http://schemas.microsoft.com/office/powerpoint/2010/main" val="1395269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F09C73-0119-773D-7AD4-D6BCF8E1033D}"/>
              </a:ext>
            </a:extLst>
          </p:cNvPr>
          <p:cNvSpPr>
            <a:spLocks noGrp="1"/>
          </p:cNvSpPr>
          <p:nvPr>
            <p:ph type="title"/>
          </p:nvPr>
        </p:nvSpPr>
        <p:spPr>
          <a:xfrm>
            <a:off x="2488017" y="939205"/>
            <a:ext cx="6549657" cy="1045293"/>
          </a:xfrm>
        </p:spPr>
        <p:txBody>
          <a:bodyPr>
            <a:normAutofit fontScale="90000"/>
          </a:bodyPr>
          <a:lstStyle/>
          <a:p>
            <a:pPr algn="ctr"/>
            <a:r>
              <a:rPr lang="da-DK" sz="2000" dirty="0"/>
              <a:t>Project 8</a:t>
            </a:r>
            <a:br>
              <a:rPr lang="da-DK" sz="2000" dirty="0"/>
            </a:br>
            <a:r>
              <a:rPr lang="en-US" sz="3600" b="1" dirty="0">
                <a:solidFill>
                  <a:srgbClr val="000000"/>
                </a:solidFill>
                <a:latin typeface="Calibri" panose="020F0502020204030204" pitchFamily="34" charset="0"/>
                <a:ea typeface="Calibri" panose="020F0502020204030204" pitchFamily="34" charset="0"/>
              </a:rPr>
              <a:t>KFUM-</a:t>
            </a:r>
            <a:r>
              <a:rPr lang="en-US" sz="3600" b="1" dirty="0" err="1">
                <a:solidFill>
                  <a:srgbClr val="000000"/>
                </a:solidFill>
                <a:latin typeface="Calibri" panose="020F0502020204030204" pitchFamily="34" charset="0"/>
                <a:ea typeface="Calibri" panose="020F0502020204030204" pitchFamily="34" charset="0"/>
              </a:rPr>
              <a:t>alumner</a:t>
            </a:r>
            <a:r>
              <a:rPr lang="en-US" sz="3600" b="1" dirty="0">
                <a:solidFill>
                  <a:srgbClr val="000000"/>
                </a:solidFill>
                <a:latin typeface="Calibri" panose="020F0502020204030204" pitchFamily="34" charset="0"/>
                <a:ea typeface="Calibri" panose="020F0502020204030204" pitchFamily="34" charset="0"/>
              </a:rPr>
              <a:t>: Sioux Y Tiny Home &amp; Twig Build</a:t>
            </a:r>
            <a:endParaRPr lang="en-US" sz="3600" b="1" dirty="0"/>
          </a:p>
        </p:txBody>
      </p:sp>
      <p:grpSp>
        <p:nvGrpSpPr>
          <p:cNvPr id="18" name="Gruppe 17">
            <a:extLst>
              <a:ext uri="{FF2B5EF4-FFF2-40B4-BE49-F238E27FC236}">
                <a16:creationId xmlns:a16="http://schemas.microsoft.com/office/drawing/2014/main" id="{3C80EAC7-A0D5-A0F2-834C-1E062F446994}"/>
              </a:ext>
            </a:extLst>
          </p:cNvPr>
          <p:cNvGrpSpPr/>
          <p:nvPr/>
        </p:nvGrpSpPr>
        <p:grpSpPr>
          <a:xfrm>
            <a:off x="-1542" y="5115924"/>
            <a:ext cx="2903974" cy="1401152"/>
            <a:chOff x="3764016" y="2548537"/>
            <a:chExt cx="2903974" cy="1401152"/>
          </a:xfrm>
        </p:grpSpPr>
        <p:sp>
          <p:nvSpPr>
            <p:cNvPr id="4" name="Sky 3">
              <a:extLst>
                <a:ext uri="{FF2B5EF4-FFF2-40B4-BE49-F238E27FC236}">
                  <a16:creationId xmlns:a16="http://schemas.microsoft.com/office/drawing/2014/main" id="{975D034D-288B-8FD4-72F2-6A39EFCDBCA9}"/>
                </a:ext>
              </a:extLst>
            </p:cNvPr>
            <p:cNvSpPr/>
            <p:nvPr/>
          </p:nvSpPr>
          <p:spPr>
            <a:xfrm rot="20785836">
              <a:off x="3764016" y="2548537"/>
              <a:ext cx="2903974" cy="140115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kstfelt 4">
              <a:extLst>
                <a:ext uri="{FF2B5EF4-FFF2-40B4-BE49-F238E27FC236}">
                  <a16:creationId xmlns:a16="http://schemas.microsoft.com/office/drawing/2014/main" id="{C3DA4E56-A967-6097-93FD-B28FBC993CCF}"/>
                </a:ext>
              </a:extLst>
            </p:cNvPr>
            <p:cNvSpPr txBox="1"/>
            <p:nvPr/>
          </p:nvSpPr>
          <p:spPr>
            <a:xfrm rot="20785836">
              <a:off x="4148518" y="2862656"/>
              <a:ext cx="2174215" cy="584775"/>
            </a:xfrm>
            <a:prstGeom prst="rect">
              <a:avLst/>
            </a:prstGeom>
            <a:noFill/>
          </p:spPr>
          <p:txBody>
            <a:bodyPr wrap="square" rtlCol="0">
              <a:spAutoFit/>
            </a:bodyPr>
            <a:lstStyle/>
            <a:p>
              <a:r>
                <a:rPr lang="da-DK" sz="3200" b="1" dirty="0"/>
                <a:t>CHF 15.000</a:t>
              </a:r>
              <a:endParaRPr lang="en-US" sz="3200" b="1" dirty="0"/>
            </a:p>
          </p:txBody>
        </p:sp>
      </p:grpSp>
      <p:grpSp>
        <p:nvGrpSpPr>
          <p:cNvPr id="6" name="Gruppe 5">
            <a:extLst>
              <a:ext uri="{FF2B5EF4-FFF2-40B4-BE49-F238E27FC236}">
                <a16:creationId xmlns:a16="http://schemas.microsoft.com/office/drawing/2014/main" id="{4F6699BD-B875-4041-31BF-522AB93D692B}"/>
              </a:ext>
            </a:extLst>
          </p:cNvPr>
          <p:cNvGrpSpPr/>
          <p:nvPr/>
        </p:nvGrpSpPr>
        <p:grpSpPr>
          <a:xfrm>
            <a:off x="317579" y="15875"/>
            <a:ext cx="11645820" cy="1812925"/>
            <a:chOff x="317579" y="15875"/>
            <a:chExt cx="11645820" cy="1812925"/>
          </a:xfrm>
        </p:grpSpPr>
        <p:pic>
          <p:nvPicPr>
            <p:cNvPr id="7" name="Billede 6" descr="Et billede, der indeholder tekst, skilt&#10;&#10;Automatisk genereret beskrivelse">
              <a:extLst>
                <a:ext uri="{FF2B5EF4-FFF2-40B4-BE49-F238E27FC236}">
                  <a16:creationId xmlns:a16="http://schemas.microsoft.com/office/drawing/2014/main" id="{BB2B33DC-D7B4-79C7-664A-DA1E479BB5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07315" y="90189"/>
              <a:ext cx="1756084" cy="1738611"/>
            </a:xfrm>
            <a:prstGeom prst="rect">
              <a:avLst/>
            </a:prstGeom>
          </p:spPr>
        </p:pic>
        <p:sp>
          <p:nvSpPr>
            <p:cNvPr id="8" name="Rektangel 7">
              <a:extLst>
                <a:ext uri="{FF2B5EF4-FFF2-40B4-BE49-F238E27FC236}">
                  <a16:creationId xmlns:a16="http://schemas.microsoft.com/office/drawing/2014/main" id="{B22EB778-542D-286F-4B6C-749641549447}"/>
                </a:ext>
              </a:extLst>
            </p:cNvPr>
            <p:cNvSpPr/>
            <p:nvPr/>
          </p:nvSpPr>
          <p:spPr>
            <a:xfrm>
              <a:off x="2766549" y="15875"/>
              <a:ext cx="6354112" cy="923330"/>
            </a:xfrm>
            <a:prstGeom prst="rect">
              <a:avLst/>
            </a:prstGeom>
            <a:noFill/>
          </p:spPr>
          <p:txBody>
            <a:bodyPr wrap="none" lIns="91440" tIns="45720" rIns="91440" bIns="45720">
              <a:spAutoFit/>
            </a:bodyPr>
            <a:lstStyle/>
            <a:p>
              <a:pPr algn="ctr"/>
              <a:r>
                <a:rPr lang="da-DK"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Y’s Men International</a:t>
              </a:r>
            </a:p>
          </p:txBody>
        </p:sp>
        <p:pic>
          <p:nvPicPr>
            <p:cNvPr id="9" name="Billede 8" descr="Et billede, der indeholder tekst, dronning, clipart&#10;&#10;Automatisk genereret beskrivelse">
              <a:extLst>
                <a:ext uri="{FF2B5EF4-FFF2-40B4-BE49-F238E27FC236}">
                  <a16:creationId xmlns:a16="http://schemas.microsoft.com/office/drawing/2014/main" id="{4B60E4C8-1D83-80C6-96F4-6BDFC60DDD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7579" y="90189"/>
              <a:ext cx="1501697" cy="1655762"/>
            </a:xfrm>
            <a:prstGeom prst="rect">
              <a:avLst/>
            </a:prstGeom>
          </p:spPr>
        </p:pic>
      </p:grpSp>
      <p:sp>
        <p:nvSpPr>
          <p:cNvPr id="11" name="Tekstfelt 10">
            <a:extLst>
              <a:ext uri="{FF2B5EF4-FFF2-40B4-BE49-F238E27FC236}">
                <a16:creationId xmlns:a16="http://schemas.microsoft.com/office/drawing/2014/main" id="{32871CCF-42B1-C40C-E48D-71D0FDF47B2D}"/>
              </a:ext>
            </a:extLst>
          </p:cNvPr>
          <p:cNvSpPr txBox="1"/>
          <p:nvPr/>
        </p:nvSpPr>
        <p:spPr>
          <a:xfrm>
            <a:off x="317579" y="3100684"/>
            <a:ext cx="2185316" cy="400110"/>
          </a:xfrm>
          <a:prstGeom prst="rect">
            <a:avLst/>
          </a:prstGeom>
          <a:noFill/>
        </p:spPr>
        <p:txBody>
          <a:bodyPr wrap="square" rtlCol="0">
            <a:spAutoFit/>
          </a:bodyPr>
          <a:lstStyle/>
          <a:p>
            <a:r>
              <a:rPr lang="en-US" sz="2000" b="1" dirty="0">
                <a:solidFill>
                  <a:srgbClr val="000000"/>
                </a:solidFill>
                <a:effectLst/>
                <a:latin typeface="Calibri" panose="020F0502020204030204" pitchFamily="34" charset="0"/>
                <a:ea typeface="Calibri" panose="020F0502020204030204" pitchFamily="34" charset="0"/>
              </a:rPr>
              <a:t>South Dakota USA</a:t>
            </a:r>
            <a:endParaRPr lang="en-US" sz="2000" b="1" dirty="0"/>
          </a:p>
        </p:txBody>
      </p:sp>
      <p:grpSp>
        <p:nvGrpSpPr>
          <p:cNvPr id="17" name="Gruppe 16">
            <a:extLst>
              <a:ext uri="{FF2B5EF4-FFF2-40B4-BE49-F238E27FC236}">
                <a16:creationId xmlns:a16="http://schemas.microsoft.com/office/drawing/2014/main" id="{FF03CC45-DCF5-242A-BB16-E85ABAFF8B18}"/>
              </a:ext>
            </a:extLst>
          </p:cNvPr>
          <p:cNvGrpSpPr/>
          <p:nvPr/>
        </p:nvGrpSpPr>
        <p:grpSpPr>
          <a:xfrm>
            <a:off x="44881" y="1828800"/>
            <a:ext cx="3144831" cy="3013492"/>
            <a:chOff x="110569" y="2883023"/>
            <a:chExt cx="3144831" cy="3013492"/>
          </a:xfrm>
        </p:grpSpPr>
        <p:grpSp>
          <p:nvGrpSpPr>
            <p:cNvPr id="16" name="Gruppe 15">
              <a:extLst>
                <a:ext uri="{FF2B5EF4-FFF2-40B4-BE49-F238E27FC236}">
                  <a16:creationId xmlns:a16="http://schemas.microsoft.com/office/drawing/2014/main" id="{62CE35EF-4C57-3A48-B622-5FF9478B7CD2}"/>
                </a:ext>
              </a:extLst>
            </p:cNvPr>
            <p:cNvGrpSpPr/>
            <p:nvPr/>
          </p:nvGrpSpPr>
          <p:grpSpPr>
            <a:xfrm>
              <a:off x="110569" y="2883023"/>
              <a:ext cx="3144831" cy="3013492"/>
              <a:chOff x="110569" y="2880498"/>
              <a:chExt cx="3144831" cy="3013492"/>
            </a:xfrm>
          </p:grpSpPr>
          <p:pic>
            <p:nvPicPr>
              <p:cNvPr id="13" name="Picture 2" descr="Map of the State of South Dakota, USA - Nations Online Project">
                <a:extLst>
                  <a:ext uri="{FF2B5EF4-FFF2-40B4-BE49-F238E27FC236}">
                    <a16:creationId xmlns:a16="http://schemas.microsoft.com/office/drawing/2014/main" id="{A5AD782A-CD34-E39A-C797-8D0ABD301871}"/>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10569" y="2880498"/>
                <a:ext cx="3144831" cy="3013492"/>
              </a:xfrm>
              <a:prstGeom prst="rect">
                <a:avLst/>
              </a:prstGeom>
              <a:noFill/>
              <a:extLst>
                <a:ext uri="{909E8E84-426E-40DD-AFC4-6F175D3DCCD1}">
                  <a14:hiddenFill xmlns:a14="http://schemas.microsoft.com/office/drawing/2010/main">
                    <a:solidFill>
                      <a:srgbClr val="FFFFFF"/>
                    </a:solidFill>
                  </a14:hiddenFill>
                </a:ext>
              </a:extLst>
            </p:spPr>
          </p:pic>
          <p:sp>
            <p:nvSpPr>
              <p:cNvPr id="14" name="Tekstfelt 13">
                <a:extLst>
                  <a:ext uri="{FF2B5EF4-FFF2-40B4-BE49-F238E27FC236}">
                    <a16:creationId xmlns:a16="http://schemas.microsoft.com/office/drawing/2014/main" id="{01F21C5D-D8CA-0D56-25D6-B451D09E4808}"/>
                  </a:ext>
                </a:extLst>
              </p:cNvPr>
              <p:cNvSpPr txBox="1"/>
              <p:nvPr/>
            </p:nvSpPr>
            <p:spPr>
              <a:xfrm>
                <a:off x="317579" y="3098159"/>
                <a:ext cx="2185316" cy="400110"/>
              </a:xfrm>
              <a:prstGeom prst="rect">
                <a:avLst/>
              </a:prstGeom>
              <a:noFill/>
            </p:spPr>
            <p:txBody>
              <a:bodyPr wrap="square" rtlCol="0">
                <a:spAutoFit/>
              </a:bodyPr>
              <a:lstStyle/>
              <a:p>
                <a:r>
                  <a:rPr lang="en-US" sz="2000" b="1" dirty="0">
                    <a:solidFill>
                      <a:srgbClr val="000000"/>
                    </a:solidFill>
                    <a:effectLst/>
                    <a:latin typeface="Calibri" panose="020F0502020204030204" pitchFamily="34" charset="0"/>
                    <a:ea typeface="Calibri" panose="020F0502020204030204" pitchFamily="34" charset="0"/>
                  </a:rPr>
                  <a:t>South Dakota USA</a:t>
                </a:r>
                <a:endParaRPr lang="en-US" sz="2000" b="1" dirty="0"/>
              </a:p>
            </p:txBody>
          </p:sp>
        </p:grpSp>
        <p:sp>
          <p:nvSpPr>
            <p:cNvPr id="15" name="Ellipse 14">
              <a:extLst>
                <a:ext uri="{FF2B5EF4-FFF2-40B4-BE49-F238E27FC236}">
                  <a16:creationId xmlns:a16="http://schemas.microsoft.com/office/drawing/2014/main" id="{3DD6B7D0-0C1A-83BF-09EB-6CE15AB728E8}"/>
                </a:ext>
              </a:extLst>
            </p:cNvPr>
            <p:cNvSpPr/>
            <p:nvPr/>
          </p:nvSpPr>
          <p:spPr>
            <a:xfrm>
              <a:off x="1408719" y="4667222"/>
              <a:ext cx="561308" cy="5311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Pladsholder til indhold 2">
            <a:extLst>
              <a:ext uri="{FF2B5EF4-FFF2-40B4-BE49-F238E27FC236}">
                <a16:creationId xmlns:a16="http://schemas.microsoft.com/office/drawing/2014/main" id="{99A4AA06-DAC5-1CB1-A3DC-3F3B9E60ADF2}"/>
              </a:ext>
            </a:extLst>
          </p:cNvPr>
          <p:cNvSpPr>
            <a:spLocks noGrp="1"/>
          </p:cNvSpPr>
          <p:nvPr>
            <p:ph idx="1"/>
          </p:nvPr>
        </p:nvSpPr>
        <p:spPr>
          <a:xfrm>
            <a:off x="2437207" y="5115924"/>
            <a:ext cx="9206023" cy="1532375"/>
          </a:xfrm>
        </p:spPr>
        <p:txBody>
          <a:bodyPr>
            <a:normAutofit fontScale="92500" lnSpcReduction="20000"/>
          </a:bodyPr>
          <a:lstStyle/>
          <a:p>
            <a:pPr marL="0" indent="0">
              <a:buNone/>
            </a:pPr>
            <a:r>
              <a:rPr lang="da-DK" sz="3200" b="1" dirty="0">
                <a:solidFill>
                  <a:srgbClr val="000000"/>
                </a:solidFill>
                <a:latin typeface="Calibri" panose="020F0502020204030204" pitchFamily="34" charset="0"/>
                <a:ea typeface="Calibri" panose="020F0502020204030204" pitchFamily="34" charset="0"/>
              </a:rPr>
              <a:t>For at bygge syv små hjem og to små grene kaldte udvidelsescentre kviste inden for South Dakota Cheyenne River Sioux </a:t>
            </a:r>
            <a:r>
              <a:rPr lang="da-DK" sz="3200" b="1" dirty="0" err="1">
                <a:solidFill>
                  <a:srgbClr val="000000"/>
                </a:solidFill>
                <a:latin typeface="Calibri" panose="020F0502020204030204" pitchFamily="34" charset="0"/>
                <a:ea typeface="Calibri" panose="020F0502020204030204" pitchFamily="34" charset="0"/>
              </a:rPr>
              <a:t>Tribe</a:t>
            </a:r>
            <a:r>
              <a:rPr lang="da-DK" sz="3200" b="1" dirty="0">
                <a:solidFill>
                  <a:srgbClr val="000000"/>
                </a:solidFill>
                <a:latin typeface="Calibri" panose="020F0502020204030204" pitchFamily="34" charset="0"/>
                <a:ea typeface="Calibri" panose="020F0502020204030204" pitchFamily="34" charset="0"/>
              </a:rPr>
              <a:t> Reservation
</a:t>
            </a:r>
            <a:endParaRPr lang="en-US" sz="3200" b="1" dirty="0"/>
          </a:p>
        </p:txBody>
      </p:sp>
      <p:pic>
        <p:nvPicPr>
          <p:cNvPr id="20" name="Billede 19">
            <a:extLst>
              <a:ext uri="{FF2B5EF4-FFF2-40B4-BE49-F238E27FC236}">
                <a16:creationId xmlns:a16="http://schemas.microsoft.com/office/drawing/2014/main" id="{0986F4C7-36AA-F292-399C-48088B55A7F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12586" y="2130064"/>
            <a:ext cx="4157014" cy="2861135"/>
          </a:xfrm>
          <a:prstGeom prst="rect">
            <a:avLst/>
          </a:prstGeom>
        </p:spPr>
      </p:pic>
      <p:pic>
        <p:nvPicPr>
          <p:cNvPr id="22" name="Billede 21">
            <a:extLst>
              <a:ext uri="{FF2B5EF4-FFF2-40B4-BE49-F238E27FC236}">
                <a16:creationId xmlns:a16="http://schemas.microsoft.com/office/drawing/2014/main" id="{82721384-D73E-6194-3B09-396C303FD20E}"/>
              </a:ext>
            </a:extLst>
          </p:cNvPr>
          <p:cNvPicPr>
            <a:picLocks noChangeAspect="1"/>
          </p:cNvPicPr>
          <p:nvPr/>
        </p:nvPicPr>
        <p:blipFill>
          <a:blip r:embed="rId7"/>
          <a:stretch>
            <a:fillRect/>
          </a:stretch>
        </p:blipFill>
        <p:spPr>
          <a:xfrm>
            <a:off x="8592474" y="1977706"/>
            <a:ext cx="2783995" cy="3013493"/>
          </a:xfrm>
          <a:prstGeom prst="rect">
            <a:avLst/>
          </a:prstGeom>
        </p:spPr>
      </p:pic>
    </p:spTree>
    <p:extLst>
      <p:ext uri="{BB962C8B-B14F-4D97-AF65-F5344CB8AC3E}">
        <p14:creationId xmlns:p14="http://schemas.microsoft.com/office/powerpoint/2010/main" val="3605565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87C9EA-B6BB-F126-3470-E19D83970866}"/>
              </a:ext>
            </a:extLst>
          </p:cNvPr>
          <p:cNvSpPr>
            <a:spLocks noGrp="1"/>
          </p:cNvSpPr>
          <p:nvPr>
            <p:ph type="title"/>
          </p:nvPr>
        </p:nvSpPr>
        <p:spPr>
          <a:xfrm>
            <a:off x="2169046" y="918070"/>
            <a:ext cx="7549118" cy="1201590"/>
          </a:xfrm>
        </p:spPr>
        <p:txBody>
          <a:bodyPr>
            <a:normAutofit fontScale="90000"/>
          </a:bodyPr>
          <a:lstStyle/>
          <a:p>
            <a:pPr algn="ctr"/>
            <a:r>
              <a:rPr lang="da-DK" sz="2000" dirty="0"/>
              <a:t>Project 9</a:t>
            </a:r>
            <a:br>
              <a:rPr lang="da-DK" sz="2000" dirty="0"/>
            </a:br>
            <a:r>
              <a:rPr lang="da-DK" sz="3600" b="1" dirty="0">
                <a:solidFill>
                  <a:srgbClr val="000000"/>
                </a:solidFill>
                <a:latin typeface="Calibri" panose="020F0502020204030204" pitchFamily="34" charset="0"/>
                <a:ea typeface="Calibri" panose="020F0502020204030204" pitchFamily="34" charset="0"/>
              </a:rPr>
              <a:t>Fremskyndelse af digital lighed for underforsynede unge over hele verden</a:t>
            </a:r>
            <a:endParaRPr lang="en-US" sz="3600" b="1" dirty="0"/>
          </a:p>
        </p:txBody>
      </p:sp>
      <p:sp>
        <p:nvSpPr>
          <p:cNvPr id="3" name="Pladsholder til indhold 2">
            <a:extLst>
              <a:ext uri="{FF2B5EF4-FFF2-40B4-BE49-F238E27FC236}">
                <a16:creationId xmlns:a16="http://schemas.microsoft.com/office/drawing/2014/main" id="{DE4738F0-3CE9-E62D-8CAA-F76F42EE19FC}"/>
              </a:ext>
            </a:extLst>
          </p:cNvPr>
          <p:cNvSpPr>
            <a:spLocks noGrp="1"/>
          </p:cNvSpPr>
          <p:nvPr>
            <p:ph idx="1"/>
          </p:nvPr>
        </p:nvSpPr>
        <p:spPr>
          <a:xfrm>
            <a:off x="584761" y="5063898"/>
            <a:ext cx="11334619" cy="1660608"/>
          </a:xfrm>
        </p:spPr>
        <p:txBody>
          <a:bodyPr>
            <a:normAutofit fontScale="92500" lnSpcReduction="20000"/>
          </a:bodyPr>
          <a:lstStyle/>
          <a:p>
            <a:pPr marL="0" indent="0">
              <a:buNone/>
            </a:pPr>
            <a:r>
              <a:rPr lang="da-DK" sz="3200" b="1" dirty="0">
                <a:solidFill>
                  <a:srgbClr val="000000"/>
                </a:solidFill>
                <a:latin typeface="Calibri" panose="020F0502020204030204" pitchFamily="34" charset="0"/>
                <a:ea typeface="Calibri" panose="020F0502020204030204" pitchFamily="34" charset="0"/>
              </a:rPr>
              <a:t>At hjælpe med at sikre inddragelse af kvalificerede fagfolk i KFUM's globale projekt for at bringe digitale færdigheder af forbindelse til fattigere samfund
</a:t>
            </a:r>
            <a:endParaRPr lang="en-US" sz="3200" b="1" dirty="0"/>
          </a:p>
        </p:txBody>
      </p:sp>
      <p:grpSp>
        <p:nvGrpSpPr>
          <p:cNvPr id="10" name="Gruppe 9">
            <a:extLst>
              <a:ext uri="{FF2B5EF4-FFF2-40B4-BE49-F238E27FC236}">
                <a16:creationId xmlns:a16="http://schemas.microsoft.com/office/drawing/2014/main" id="{3E0C0F9C-3D9F-6DFC-84B4-9310CC4D1247}"/>
              </a:ext>
            </a:extLst>
          </p:cNvPr>
          <p:cNvGrpSpPr/>
          <p:nvPr/>
        </p:nvGrpSpPr>
        <p:grpSpPr>
          <a:xfrm>
            <a:off x="3955880" y="2720577"/>
            <a:ext cx="2903974" cy="1401152"/>
            <a:chOff x="3680447" y="2530631"/>
            <a:chExt cx="2903974" cy="1401152"/>
          </a:xfrm>
        </p:grpSpPr>
        <p:sp>
          <p:nvSpPr>
            <p:cNvPr id="4" name="Sky 3">
              <a:extLst>
                <a:ext uri="{FF2B5EF4-FFF2-40B4-BE49-F238E27FC236}">
                  <a16:creationId xmlns:a16="http://schemas.microsoft.com/office/drawing/2014/main" id="{F40018E9-C2E9-A184-F7E4-DB7F4B2C2811}"/>
                </a:ext>
              </a:extLst>
            </p:cNvPr>
            <p:cNvSpPr/>
            <p:nvPr/>
          </p:nvSpPr>
          <p:spPr>
            <a:xfrm rot="20785836">
              <a:off x="3680447" y="2530631"/>
              <a:ext cx="2903974" cy="140115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kstfelt 4">
              <a:extLst>
                <a:ext uri="{FF2B5EF4-FFF2-40B4-BE49-F238E27FC236}">
                  <a16:creationId xmlns:a16="http://schemas.microsoft.com/office/drawing/2014/main" id="{7C77319B-7004-FB53-614B-434EDEC43477}"/>
                </a:ext>
              </a:extLst>
            </p:cNvPr>
            <p:cNvSpPr txBox="1"/>
            <p:nvPr/>
          </p:nvSpPr>
          <p:spPr>
            <a:xfrm rot="20785836">
              <a:off x="4128899" y="2861975"/>
              <a:ext cx="2174215" cy="584775"/>
            </a:xfrm>
            <a:prstGeom prst="rect">
              <a:avLst/>
            </a:prstGeom>
            <a:noFill/>
          </p:spPr>
          <p:txBody>
            <a:bodyPr wrap="square" rtlCol="0">
              <a:spAutoFit/>
            </a:bodyPr>
            <a:lstStyle/>
            <a:p>
              <a:r>
                <a:rPr lang="da-DK" sz="3200" b="1" dirty="0"/>
                <a:t>CHF 12.000</a:t>
              </a:r>
              <a:endParaRPr lang="en-US" sz="3200" b="1" dirty="0"/>
            </a:p>
          </p:txBody>
        </p:sp>
      </p:grpSp>
      <p:grpSp>
        <p:nvGrpSpPr>
          <p:cNvPr id="6" name="Gruppe 5">
            <a:extLst>
              <a:ext uri="{FF2B5EF4-FFF2-40B4-BE49-F238E27FC236}">
                <a16:creationId xmlns:a16="http://schemas.microsoft.com/office/drawing/2014/main" id="{D0E002ED-261D-86D2-A20C-DDF1D96071D7}"/>
              </a:ext>
            </a:extLst>
          </p:cNvPr>
          <p:cNvGrpSpPr/>
          <p:nvPr/>
        </p:nvGrpSpPr>
        <p:grpSpPr>
          <a:xfrm>
            <a:off x="317579" y="15875"/>
            <a:ext cx="11645820" cy="1812925"/>
            <a:chOff x="317579" y="15875"/>
            <a:chExt cx="11645820" cy="1812925"/>
          </a:xfrm>
        </p:grpSpPr>
        <p:pic>
          <p:nvPicPr>
            <p:cNvPr id="7" name="Billede 6" descr="Et billede, der indeholder tekst, skilt&#10;&#10;Automatisk genereret beskrivelse">
              <a:extLst>
                <a:ext uri="{FF2B5EF4-FFF2-40B4-BE49-F238E27FC236}">
                  <a16:creationId xmlns:a16="http://schemas.microsoft.com/office/drawing/2014/main" id="{F9DB5200-AF9D-353E-8EEF-0680439695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07315" y="90189"/>
              <a:ext cx="1756084" cy="1738611"/>
            </a:xfrm>
            <a:prstGeom prst="rect">
              <a:avLst/>
            </a:prstGeom>
          </p:spPr>
        </p:pic>
        <p:sp>
          <p:nvSpPr>
            <p:cNvPr id="8" name="Rektangel 7">
              <a:extLst>
                <a:ext uri="{FF2B5EF4-FFF2-40B4-BE49-F238E27FC236}">
                  <a16:creationId xmlns:a16="http://schemas.microsoft.com/office/drawing/2014/main" id="{FB8E92BB-45EB-147D-EBB5-950CD98E9C2D}"/>
                </a:ext>
              </a:extLst>
            </p:cNvPr>
            <p:cNvSpPr/>
            <p:nvPr/>
          </p:nvSpPr>
          <p:spPr>
            <a:xfrm>
              <a:off x="2766549" y="15875"/>
              <a:ext cx="6354112" cy="923330"/>
            </a:xfrm>
            <a:prstGeom prst="rect">
              <a:avLst/>
            </a:prstGeom>
            <a:noFill/>
          </p:spPr>
          <p:txBody>
            <a:bodyPr wrap="none" lIns="91440" tIns="45720" rIns="91440" bIns="45720">
              <a:spAutoFit/>
            </a:bodyPr>
            <a:lstStyle/>
            <a:p>
              <a:pPr algn="ctr"/>
              <a:r>
                <a:rPr lang="da-DK"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Y’s Men International</a:t>
              </a:r>
            </a:p>
          </p:txBody>
        </p:sp>
        <p:pic>
          <p:nvPicPr>
            <p:cNvPr id="9" name="Billede 8" descr="Et billede, der indeholder tekst, dronning, clipart&#10;&#10;Automatisk genereret beskrivelse">
              <a:extLst>
                <a:ext uri="{FF2B5EF4-FFF2-40B4-BE49-F238E27FC236}">
                  <a16:creationId xmlns:a16="http://schemas.microsoft.com/office/drawing/2014/main" id="{DF274AC2-35E8-00C6-02EB-F0964D81E6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7579" y="90189"/>
              <a:ext cx="1501697" cy="1655762"/>
            </a:xfrm>
            <a:prstGeom prst="rect">
              <a:avLst/>
            </a:prstGeom>
          </p:spPr>
        </p:pic>
      </p:grpSp>
      <p:pic>
        <p:nvPicPr>
          <p:cNvPr id="5122" name="Picture 2">
            <a:extLst>
              <a:ext uri="{FF2B5EF4-FFF2-40B4-BE49-F238E27FC236}">
                <a16:creationId xmlns:a16="http://schemas.microsoft.com/office/drawing/2014/main" id="{69DA036F-DCC4-DBE0-56FF-37930E1FB4D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0151" y="2518071"/>
            <a:ext cx="3597868" cy="1856556"/>
          </a:xfrm>
          <a:prstGeom prst="rect">
            <a:avLst/>
          </a:prstGeom>
          <a:noFill/>
          <a:extLst>
            <a:ext uri="{909E8E84-426E-40DD-AFC4-6F175D3DCCD1}">
              <a14:hiddenFill xmlns:a14="http://schemas.microsoft.com/office/drawing/2010/main">
                <a:solidFill>
                  <a:srgbClr val="FFFFFF"/>
                </a:solidFill>
              </a14:hiddenFill>
            </a:ext>
          </a:extLst>
        </p:spPr>
      </p:pic>
      <p:pic>
        <p:nvPicPr>
          <p:cNvPr id="12" name="Billede 11">
            <a:extLst>
              <a:ext uri="{FF2B5EF4-FFF2-40B4-BE49-F238E27FC236}">
                <a16:creationId xmlns:a16="http://schemas.microsoft.com/office/drawing/2014/main" id="{4879B59E-8D74-7C63-5926-6BBC5D45E713}"/>
              </a:ext>
            </a:extLst>
          </p:cNvPr>
          <p:cNvPicPr>
            <a:picLocks noChangeAspect="1"/>
          </p:cNvPicPr>
          <p:nvPr/>
        </p:nvPicPr>
        <p:blipFill>
          <a:blip r:embed="rId6">
            <a:lum bright="20000" contrast="20000"/>
          </a:blip>
          <a:stretch>
            <a:fillRect/>
          </a:stretch>
        </p:blipFill>
        <p:spPr>
          <a:xfrm>
            <a:off x="6771451" y="1794102"/>
            <a:ext cx="5147929" cy="3485597"/>
          </a:xfrm>
          <a:prstGeom prst="ellipse">
            <a:avLst/>
          </a:prstGeom>
          <a:ln>
            <a:noFill/>
          </a:ln>
          <a:effectLst>
            <a:softEdge rad="112500"/>
          </a:effectLst>
        </p:spPr>
      </p:pic>
    </p:spTree>
    <p:extLst>
      <p:ext uri="{BB962C8B-B14F-4D97-AF65-F5344CB8AC3E}">
        <p14:creationId xmlns:p14="http://schemas.microsoft.com/office/powerpoint/2010/main" val="1879187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957882-AAF6-4974-BDB4-90AD819E5123}"/>
              </a:ext>
            </a:extLst>
          </p:cNvPr>
          <p:cNvSpPr>
            <a:spLocks noGrp="1"/>
          </p:cNvSpPr>
          <p:nvPr>
            <p:ph type="ctrTitle"/>
          </p:nvPr>
        </p:nvSpPr>
        <p:spPr>
          <a:xfrm>
            <a:off x="1124384" y="3783220"/>
            <a:ext cx="5764416" cy="2462978"/>
          </a:xfrm>
        </p:spPr>
        <p:txBody>
          <a:bodyPr/>
          <a:lstStyle/>
          <a:p>
            <a:endParaRPr lang="da-DK" dirty="0"/>
          </a:p>
        </p:txBody>
      </p:sp>
      <p:sp>
        <p:nvSpPr>
          <p:cNvPr id="3" name="Undertitel 2">
            <a:extLst>
              <a:ext uri="{FF2B5EF4-FFF2-40B4-BE49-F238E27FC236}">
                <a16:creationId xmlns:a16="http://schemas.microsoft.com/office/drawing/2014/main" id="{BEB11D3F-4C52-41CA-A8D9-D70E876F3C07}"/>
              </a:ext>
            </a:extLst>
          </p:cNvPr>
          <p:cNvSpPr>
            <a:spLocks noGrp="1"/>
          </p:cNvSpPr>
          <p:nvPr>
            <p:ph type="subTitle" idx="1"/>
          </p:nvPr>
        </p:nvSpPr>
        <p:spPr/>
        <p:txBody>
          <a:bodyPr/>
          <a:lstStyle/>
          <a:p>
            <a:endParaRPr lang="da-DK"/>
          </a:p>
        </p:txBody>
      </p:sp>
      <p:pic>
        <p:nvPicPr>
          <p:cNvPr id="5" name="Billede 4" descr="Et billede, der indeholder tegning, skilt, paraply&#10;&#10;Automatisk genereret beskrivelse">
            <a:extLst>
              <a:ext uri="{FF2B5EF4-FFF2-40B4-BE49-F238E27FC236}">
                <a16:creationId xmlns:a16="http://schemas.microsoft.com/office/drawing/2014/main" id="{32D22F1A-2CC6-4BF2-A012-031E00BB14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98433" y="75432"/>
            <a:ext cx="3193568" cy="3521208"/>
          </a:xfrm>
          <a:prstGeom prst="rect">
            <a:avLst/>
          </a:prstGeom>
        </p:spPr>
      </p:pic>
      <p:pic>
        <p:nvPicPr>
          <p:cNvPr id="1028" name="Picture 4" descr="Hvorfor er diktatorer og universiteter så glade for FNs verdensmål?">
            <a:extLst>
              <a:ext uri="{FF2B5EF4-FFF2-40B4-BE49-F238E27FC236}">
                <a16:creationId xmlns:a16="http://schemas.microsoft.com/office/drawing/2014/main" id="{271F11FE-B1B6-4199-A269-2F066FACB94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4774" y="1836036"/>
            <a:ext cx="8119380" cy="4560760"/>
          </a:xfrm>
          <a:prstGeom prst="rect">
            <a:avLst/>
          </a:prstGeom>
          <a:noFill/>
          <a:extLst>
            <a:ext uri="{909E8E84-426E-40DD-AFC4-6F175D3DCCD1}">
              <a14:hiddenFill xmlns:a14="http://schemas.microsoft.com/office/drawing/2010/main">
                <a:solidFill>
                  <a:srgbClr val="FFFFFF"/>
                </a:solidFill>
              </a14:hiddenFill>
            </a:ext>
          </a:extLst>
        </p:spPr>
      </p:pic>
      <p:sp>
        <p:nvSpPr>
          <p:cNvPr id="6" name="Tekstfelt 5">
            <a:extLst>
              <a:ext uri="{FF2B5EF4-FFF2-40B4-BE49-F238E27FC236}">
                <a16:creationId xmlns:a16="http://schemas.microsoft.com/office/drawing/2014/main" id="{23FB940B-4A4E-4AF3-AA85-0C3B7BD36A47}"/>
              </a:ext>
            </a:extLst>
          </p:cNvPr>
          <p:cNvSpPr txBox="1"/>
          <p:nvPr/>
        </p:nvSpPr>
        <p:spPr>
          <a:xfrm>
            <a:off x="91231" y="691951"/>
            <a:ext cx="8456033" cy="1200329"/>
          </a:xfrm>
          <a:prstGeom prst="rect">
            <a:avLst/>
          </a:prstGeom>
          <a:noFill/>
        </p:spPr>
        <p:txBody>
          <a:bodyPr wrap="none" rtlCol="0">
            <a:spAutoFit/>
          </a:bodyPr>
          <a:lstStyle/>
          <a:p>
            <a:r>
              <a:rPr lang="da-DK" sz="3600" dirty="0"/>
              <a:t>Y`s Men Time of Fast har en </a:t>
            </a:r>
            <a:r>
              <a:rPr lang="da-DK" sz="3600"/>
              <a:t>tæt forbindelse </a:t>
            </a:r>
          </a:p>
          <a:p>
            <a:r>
              <a:rPr lang="da-DK" sz="3600"/>
              <a:t>til </a:t>
            </a:r>
            <a:r>
              <a:rPr lang="da-DK" sz="3600" dirty="0"/>
              <a:t>de17 verdensmål</a:t>
            </a:r>
          </a:p>
        </p:txBody>
      </p:sp>
    </p:spTree>
    <p:extLst>
      <p:ext uri="{BB962C8B-B14F-4D97-AF65-F5344CB8AC3E}">
        <p14:creationId xmlns:p14="http://schemas.microsoft.com/office/powerpoint/2010/main" val="892251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0F2EEC18-78CE-E3DC-7ABC-39B42D446CC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78" y="1103316"/>
            <a:ext cx="8905177" cy="5018084"/>
          </a:xfrm>
          <a:prstGeom prst="rect">
            <a:avLst/>
          </a:prstGeom>
        </p:spPr>
      </p:pic>
      <p:pic>
        <p:nvPicPr>
          <p:cNvPr id="4" name="Billede 3">
            <a:extLst>
              <a:ext uri="{FF2B5EF4-FFF2-40B4-BE49-F238E27FC236}">
                <a16:creationId xmlns:a16="http://schemas.microsoft.com/office/drawing/2014/main" id="{076E7349-B2B0-F792-8D55-C66DF5ED3A21}"/>
              </a:ext>
            </a:extLst>
          </p:cNvPr>
          <p:cNvPicPr>
            <a:picLocks noChangeAspect="1"/>
          </p:cNvPicPr>
          <p:nvPr/>
        </p:nvPicPr>
        <p:blipFill>
          <a:blip r:embed="rId3"/>
          <a:stretch>
            <a:fillRect/>
          </a:stretch>
        </p:blipFill>
        <p:spPr>
          <a:xfrm>
            <a:off x="8997419" y="0"/>
            <a:ext cx="3194581" cy="3523793"/>
          </a:xfrm>
          <a:prstGeom prst="rect">
            <a:avLst/>
          </a:prstGeom>
        </p:spPr>
      </p:pic>
    </p:spTree>
    <p:extLst>
      <p:ext uri="{BB962C8B-B14F-4D97-AF65-F5344CB8AC3E}">
        <p14:creationId xmlns:p14="http://schemas.microsoft.com/office/powerpoint/2010/main" val="3187946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392B85AE-8104-890D-D387-E4E6629384E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18821" y="1055647"/>
            <a:ext cx="6496957" cy="581106"/>
          </a:xfrm>
          <a:prstGeom prst="rect">
            <a:avLst/>
          </a:prstGeom>
        </p:spPr>
      </p:pic>
      <p:pic>
        <p:nvPicPr>
          <p:cNvPr id="4" name="Billede 3">
            <a:extLst>
              <a:ext uri="{FF2B5EF4-FFF2-40B4-BE49-F238E27FC236}">
                <a16:creationId xmlns:a16="http://schemas.microsoft.com/office/drawing/2014/main" id="{7F79950C-8676-BCD6-CCB4-BCB5869C6F04}"/>
              </a:ext>
            </a:extLst>
          </p:cNvPr>
          <p:cNvPicPr>
            <a:picLocks noChangeAspect="1"/>
          </p:cNvPicPr>
          <p:nvPr/>
        </p:nvPicPr>
        <p:blipFill>
          <a:blip r:embed="rId3"/>
          <a:stretch>
            <a:fillRect/>
          </a:stretch>
        </p:blipFill>
        <p:spPr>
          <a:xfrm>
            <a:off x="8997419" y="0"/>
            <a:ext cx="3194581" cy="3523793"/>
          </a:xfrm>
          <a:prstGeom prst="rect">
            <a:avLst/>
          </a:prstGeom>
        </p:spPr>
      </p:pic>
      <p:pic>
        <p:nvPicPr>
          <p:cNvPr id="5" name="Billede 4">
            <a:extLst>
              <a:ext uri="{FF2B5EF4-FFF2-40B4-BE49-F238E27FC236}">
                <a16:creationId xmlns:a16="http://schemas.microsoft.com/office/drawing/2014/main" id="{4EC693F4-A5DD-6BED-4EA4-C8A80ACDDDB2}"/>
              </a:ext>
            </a:extLst>
          </p:cNvPr>
          <p:cNvPicPr>
            <a:picLocks noChangeAspect="1"/>
          </p:cNvPicPr>
          <p:nvPr/>
        </p:nvPicPr>
        <p:blipFill>
          <a:blip r:embed="rId4"/>
          <a:stretch>
            <a:fillRect/>
          </a:stretch>
        </p:blipFill>
        <p:spPr>
          <a:xfrm>
            <a:off x="4125912" y="1509753"/>
            <a:ext cx="3457575" cy="5105400"/>
          </a:xfrm>
          <a:prstGeom prst="rect">
            <a:avLst/>
          </a:prstGeom>
        </p:spPr>
      </p:pic>
      <p:sp>
        <p:nvSpPr>
          <p:cNvPr id="6" name="Pil: højre 5">
            <a:extLst>
              <a:ext uri="{FF2B5EF4-FFF2-40B4-BE49-F238E27FC236}">
                <a16:creationId xmlns:a16="http://schemas.microsoft.com/office/drawing/2014/main" id="{0BE946D7-A72C-AA6D-9F2C-E93A557B2DF0}"/>
              </a:ext>
            </a:extLst>
          </p:cNvPr>
          <p:cNvSpPr/>
          <p:nvPr/>
        </p:nvSpPr>
        <p:spPr>
          <a:xfrm>
            <a:off x="3317421" y="42799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044646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7E14326F-86E4-7FEC-E4F9-47A945788276}"/>
              </a:ext>
            </a:extLst>
          </p:cNvPr>
          <p:cNvPicPr>
            <a:picLocks noChangeAspect="1"/>
          </p:cNvPicPr>
          <p:nvPr/>
        </p:nvPicPr>
        <p:blipFill>
          <a:blip r:embed="rId2"/>
          <a:stretch>
            <a:fillRect/>
          </a:stretch>
        </p:blipFill>
        <p:spPr>
          <a:xfrm>
            <a:off x="1018032" y="0"/>
            <a:ext cx="10155936" cy="6858000"/>
          </a:xfrm>
          <a:prstGeom prst="rect">
            <a:avLst/>
          </a:prstGeom>
        </p:spPr>
      </p:pic>
    </p:spTree>
    <p:extLst>
      <p:ext uri="{BB962C8B-B14F-4D97-AF65-F5344CB8AC3E}">
        <p14:creationId xmlns:p14="http://schemas.microsoft.com/office/powerpoint/2010/main" val="3579178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A1CBDFAF-F041-6931-D753-EC88753FC154}"/>
              </a:ext>
            </a:extLst>
          </p:cNvPr>
          <p:cNvSpPr txBox="1"/>
          <p:nvPr/>
        </p:nvSpPr>
        <p:spPr>
          <a:xfrm>
            <a:off x="177800" y="3276600"/>
            <a:ext cx="10022359" cy="1323439"/>
          </a:xfrm>
          <a:prstGeom prst="rect">
            <a:avLst/>
          </a:prstGeom>
          <a:noFill/>
        </p:spPr>
        <p:txBody>
          <a:bodyPr wrap="none" rtlCol="0">
            <a:spAutoFit/>
          </a:bodyPr>
          <a:lstStyle/>
          <a:p>
            <a:r>
              <a:rPr lang="da-DK" sz="4000" b="1" dirty="0"/>
              <a:t>Find aktiviteter eller arrangementer i klubben,</a:t>
            </a:r>
          </a:p>
          <a:p>
            <a:r>
              <a:rPr lang="da-DK" sz="4000" b="1" dirty="0"/>
              <a:t> hvor I genererer midler til TOF</a:t>
            </a:r>
          </a:p>
        </p:txBody>
      </p:sp>
      <p:pic>
        <p:nvPicPr>
          <p:cNvPr id="3" name="Billede 2">
            <a:extLst>
              <a:ext uri="{FF2B5EF4-FFF2-40B4-BE49-F238E27FC236}">
                <a16:creationId xmlns:a16="http://schemas.microsoft.com/office/drawing/2014/main" id="{F7960C1E-2A51-6228-6116-0087763AAF32}"/>
              </a:ext>
            </a:extLst>
          </p:cNvPr>
          <p:cNvPicPr>
            <a:picLocks noChangeAspect="1"/>
          </p:cNvPicPr>
          <p:nvPr/>
        </p:nvPicPr>
        <p:blipFill>
          <a:blip r:embed="rId2"/>
          <a:stretch>
            <a:fillRect/>
          </a:stretch>
        </p:blipFill>
        <p:spPr>
          <a:xfrm>
            <a:off x="8997419" y="0"/>
            <a:ext cx="3194581" cy="3523793"/>
          </a:xfrm>
          <a:prstGeom prst="rect">
            <a:avLst/>
          </a:prstGeom>
        </p:spPr>
      </p:pic>
      <p:sp>
        <p:nvSpPr>
          <p:cNvPr id="4" name="Tekstfelt 3">
            <a:extLst>
              <a:ext uri="{FF2B5EF4-FFF2-40B4-BE49-F238E27FC236}">
                <a16:creationId xmlns:a16="http://schemas.microsoft.com/office/drawing/2014/main" id="{AD9C9A3F-E720-4737-0147-48F433A72A5A}"/>
              </a:ext>
            </a:extLst>
          </p:cNvPr>
          <p:cNvSpPr txBox="1"/>
          <p:nvPr/>
        </p:nvSpPr>
        <p:spPr>
          <a:xfrm>
            <a:off x="2362200" y="5422900"/>
            <a:ext cx="6811224" cy="707886"/>
          </a:xfrm>
          <a:prstGeom prst="rect">
            <a:avLst/>
          </a:prstGeom>
          <a:noFill/>
        </p:spPr>
        <p:txBody>
          <a:bodyPr wrap="none" rtlCol="0">
            <a:spAutoFit/>
          </a:bodyPr>
          <a:lstStyle/>
          <a:p>
            <a:r>
              <a:rPr lang="da-DK" sz="4000" dirty="0"/>
              <a:t>Det kan gøres gennem hele året</a:t>
            </a:r>
          </a:p>
        </p:txBody>
      </p:sp>
    </p:spTree>
    <p:extLst>
      <p:ext uri="{BB962C8B-B14F-4D97-AF65-F5344CB8AC3E}">
        <p14:creationId xmlns:p14="http://schemas.microsoft.com/office/powerpoint/2010/main" val="668032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E0084-9484-4C8E-5728-50606ADC3110}"/>
              </a:ext>
            </a:extLst>
          </p:cNvPr>
          <p:cNvSpPr>
            <a:spLocks noGrp="1"/>
          </p:cNvSpPr>
          <p:nvPr>
            <p:ph type="title"/>
          </p:nvPr>
        </p:nvSpPr>
        <p:spPr>
          <a:xfrm>
            <a:off x="1945758" y="939205"/>
            <a:ext cx="8176437" cy="889595"/>
          </a:xfrm>
        </p:spPr>
        <p:txBody>
          <a:bodyPr>
            <a:normAutofit fontScale="90000"/>
          </a:bodyPr>
          <a:lstStyle/>
          <a:p>
            <a:pPr algn="ctr"/>
            <a:r>
              <a:rPr lang="en-US" sz="4000" b="1" dirty="0">
                <a:latin typeface="+mn-lt"/>
              </a:rPr>
              <a:t>Spring et </a:t>
            </a:r>
            <a:r>
              <a:rPr lang="en-US" sz="4000" b="1" dirty="0" err="1">
                <a:latin typeface="+mn-lt"/>
              </a:rPr>
              <a:t>måltid</a:t>
            </a:r>
            <a:r>
              <a:rPr lang="en-US" sz="4000" b="1" dirty="0">
                <a:latin typeface="+mn-lt"/>
              </a:rPr>
              <a:t> over </a:t>
            </a:r>
            <a:r>
              <a:rPr lang="en-US" sz="4000" b="1" dirty="0" err="1">
                <a:latin typeface="+mn-lt"/>
              </a:rPr>
              <a:t>og</a:t>
            </a:r>
            <a:r>
              <a:rPr lang="en-US" sz="4000" b="1" dirty="0">
                <a:latin typeface="+mn-lt"/>
              </a:rPr>
              <a:t> </a:t>
            </a:r>
            <a:r>
              <a:rPr lang="en-US" sz="4000" b="1" dirty="0" err="1">
                <a:latin typeface="+mn-lt"/>
              </a:rPr>
              <a:t>støt</a:t>
            </a:r>
            <a:r>
              <a:rPr lang="en-US" sz="4000" b="1" dirty="0">
                <a:latin typeface="+mn-lt"/>
              </a:rPr>
              <a:t> Time of fast</a:t>
            </a:r>
          </a:p>
        </p:txBody>
      </p:sp>
      <p:sp>
        <p:nvSpPr>
          <p:cNvPr id="3" name="Pladsholder til indhold 2">
            <a:extLst>
              <a:ext uri="{FF2B5EF4-FFF2-40B4-BE49-F238E27FC236}">
                <a16:creationId xmlns:a16="http://schemas.microsoft.com/office/drawing/2014/main" id="{8252AEB2-6E88-91E3-EC35-06DEC1B3163F}"/>
              </a:ext>
            </a:extLst>
          </p:cNvPr>
          <p:cNvSpPr>
            <a:spLocks noGrp="1"/>
          </p:cNvSpPr>
          <p:nvPr>
            <p:ph idx="1"/>
          </p:nvPr>
        </p:nvSpPr>
        <p:spPr>
          <a:xfrm>
            <a:off x="1986215" y="5573735"/>
            <a:ext cx="8644270" cy="1146264"/>
          </a:xfrm>
        </p:spPr>
        <p:txBody>
          <a:bodyPr>
            <a:noAutofit/>
          </a:bodyPr>
          <a:lstStyle/>
          <a:p>
            <a:pPr marL="0" indent="0">
              <a:buNone/>
            </a:pPr>
            <a:r>
              <a:rPr lang="da-DK" sz="4000" b="1" dirty="0"/>
              <a:t>Hvis vi alle hjælper, skaber vi en bedre verden
</a:t>
            </a:r>
            <a:endParaRPr lang="en-US" sz="4000" b="1" dirty="0"/>
          </a:p>
        </p:txBody>
      </p:sp>
      <p:grpSp>
        <p:nvGrpSpPr>
          <p:cNvPr id="6" name="Gruppe 5">
            <a:extLst>
              <a:ext uri="{FF2B5EF4-FFF2-40B4-BE49-F238E27FC236}">
                <a16:creationId xmlns:a16="http://schemas.microsoft.com/office/drawing/2014/main" id="{3421EA99-6998-BCD8-DDB2-A4473E3C1B24}"/>
              </a:ext>
            </a:extLst>
          </p:cNvPr>
          <p:cNvGrpSpPr/>
          <p:nvPr/>
        </p:nvGrpSpPr>
        <p:grpSpPr>
          <a:xfrm>
            <a:off x="317579" y="15875"/>
            <a:ext cx="11645820" cy="1812925"/>
            <a:chOff x="317579" y="15875"/>
            <a:chExt cx="11645820" cy="1812925"/>
          </a:xfrm>
        </p:grpSpPr>
        <p:pic>
          <p:nvPicPr>
            <p:cNvPr id="7" name="Billede 6" descr="Et billede, der indeholder tekst, skilt&#10;&#10;Automatisk genereret beskrivelse">
              <a:extLst>
                <a:ext uri="{FF2B5EF4-FFF2-40B4-BE49-F238E27FC236}">
                  <a16:creationId xmlns:a16="http://schemas.microsoft.com/office/drawing/2014/main" id="{C66101A1-2508-4279-56C9-06BECC6B99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07315" y="90189"/>
              <a:ext cx="1756084" cy="1738611"/>
            </a:xfrm>
            <a:prstGeom prst="rect">
              <a:avLst/>
            </a:prstGeom>
          </p:spPr>
        </p:pic>
        <p:sp>
          <p:nvSpPr>
            <p:cNvPr id="8" name="Rektangel 7">
              <a:extLst>
                <a:ext uri="{FF2B5EF4-FFF2-40B4-BE49-F238E27FC236}">
                  <a16:creationId xmlns:a16="http://schemas.microsoft.com/office/drawing/2014/main" id="{4CBF2962-8707-9748-A1D1-4C2A4E85021E}"/>
                </a:ext>
              </a:extLst>
            </p:cNvPr>
            <p:cNvSpPr/>
            <p:nvPr/>
          </p:nvSpPr>
          <p:spPr>
            <a:xfrm>
              <a:off x="2766549" y="15875"/>
              <a:ext cx="6354112" cy="923330"/>
            </a:xfrm>
            <a:prstGeom prst="rect">
              <a:avLst/>
            </a:prstGeom>
            <a:noFill/>
          </p:spPr>
          <p:txBody>
            <a:bodyPr wrap="none" lIns="91440" tIns="45720" rIns="91440" bIns="45720">
              <a:spAutoFit/>
            </a:bodyPr>
            <a:lstStyle/>
            <a:p>
              <a:pPr algn="ctr"/>
              <a:r>
                <a:rPr lang="da-DK"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Y’s Men International</a:t>
              </a:r>
            </a:p>
          </p:txBody>
        </p:sp>
        <p:pic>
          <p:nvPicPr>
            <p:cNvPr id="9" name="Billede 8" descr="Et billede, der indeholder tekst, dronning, clipart&#10;&#10;Automatisk genereret beskrivelse">
              <a:extLst>
                <a:ext uri="{FF2B5EF4-FFF2-40B4-BE49-F238E27FC236}">
                  <a16:creationId xmlns:a16="http://schemas.microsoft.com/office/drawing/2014/main" id="{857CE860-6E76-A8FF-E9F0-0B5BA0AEE3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7579" y="90189"/>
              <a:ext cx="1501697" cy="1655762"/>
            </a:xfrm>
            <a:prstGeom prst="rect">
              <a:avLst/>
            </a:prstGeom>
          </p:spPr>
        </p:pic>
      </p:grpSp>
      <p:grpSp>
        <p:nvGrpSpPr>
          <p:cNvPr id="15" name="Gruppe 14">
            <a:extLst>
              <a:ext uri="{FF2B5EF4-FFF2-40B4-BE49-F238E27FC236}">
                <a16:creationId xmlns:a16="http://schemas.microsoft.com/office/drawing/2014/main" id="{AC12A46A-DA76-EC8F-E7C4-A8364B08A20D}"/>
              </a:ext>
            </a:extLst>
          </p:cNvPr>
          <p:cNvGrpSpPr/>
          <p:nvPr/>
        </p:nvGrpSpPr>
        <p:grpSpPr>
          <a:xfrm>
            <a:off x="520999" y="2143930"/>
            <a:ext cx="5422606" cy="3183594"/>
            <a:chOff x="587781" y="2374601"/>
            <a:chExt cx="5238861" cy="2950958"/>
          </a:xfrm>
        </p:grpSpPr>
        <p:pic>
          <p:nvPicPr>
            <p:cNvPr id="6148" name="Picture 4" descr="Maden mellem os | DR">
              <a:extLst>
                <a:ext uri="{FF2B5EF4-FFF2-40B4-BE49-F238E27FC236}">
                  <a16:creationId xmlns:a16="http://schemas.microsoft.com/office/drawing/2014/main" id="{F779DF31-BFAF-4B20-2A39-692CAF39847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7781" y="2374601"/>
              <a:ext cx="5238861" cy="295095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Lige forbindelse 10">
              <a:extLst>
                <a:ext uri="{FF2B5EF4-FFF2-40B4-BE49-F238E27FC236}">
                  <a16:creationId xmlns:a16="http://schemas.microsoft.com/office/drawing/2014/main" id="{1187D220-35C9-94E2-3765-E9D11E204328}"/>
                </a:ext>
              </a:extLst>
            </p:cNvPr>
            <p:cNvCxnSpPr/>
            <p:nvPr/>
          </p:nvCxnSpPr>
          <p:spPr>
            <a:xfrm>
              <a:off x="595423" y="2394426"/>
              <a:ext cx="5220586" cy="2902688"/>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2" name="Lige forbindelse 11">
              <a:extLst>
                <a:ext uri="{FF2B5EF4-FFF2-40B4-BE49-F238E27FC236}">
                  <a16:creationId xmlns:a16="http://schemas.microsoft.com/office/drawing/2014/main" id="{F71824CC-6D54-C8BA-D1A9-566CB3EA65DD}"/>
                </a:ext>
              </a:extLst>
            </p:cNvPr>
            <p:cNvCxnSpPr>
              <a:cxnSpLocks/>
            </p:cNvCxnSpPr>
            <p:nvPr/>
          </p:nvCxnSpPr>
          <p:spPr>
            <a:xfrm flipV="1">
              <a:off x="587781" y="2374601"/>
              <a:ext cx="5228228" cy="2887075"/>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grpSp>
      <p:pic>
        <p:nvPicPr>
          <p:cNvPr id="6150" name="Picture 6" descr="Fødevareklyngens bidrag til FN's verdensmål">
            <a:extLst>
              <a:ext uri="{FF2B5EF4-FFF2-40B4-BE49-F238E27FC236}">
                <a16:creationId xmlns:a16="http://schemas.microsoft.com/office/drawing/2014/main" id="{255C3439-A18E-929F-8705-8B90107DFBF7}"/>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308350" y="2143930"/>
            <a:ext cx="5238861" cy="320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230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6A16D6-44E7-33EF-53F3-EDACC8AF4FA5}"/>
              </a:ext>
            </a:extLst>
          </p:cNvPr>
          <p:cNvSpPr>
            <a:spLocks noGrp="1"/>
          </p:cNvSpPr>
          <p:nvPr>
            <p:ph type="title"/>
          </p:nvPr>
        </p:nvSpPr>
        <p:spPr>
          <a:xfrm>
            <a:off x="2766549" y="972291"/>
            <a:ext cx="7037409" cy="1547319"/>
          </a:xfrm>
        </p:spPr>
        <p:txBody>
          <a:bodyPr/>
          <a:lstStyle/>
          <a:p>
            <a:r>
              <a:rPr lang="da-DK" b="1" dirty="0">
                <a:latin typeface="+mn-lt"/>
              </a:rPr>
              <a:t>TIME OF FAST PROJEKT 2022</a:t>
            </a:r>
            <a:endParaRPr lang="en-US" b="1" dirty="0">
              <a:latin typeface="+mn-lt"/>
            </a:endParaRPr>
          </a:p>
        </p:txBody>
      </p:sp>
      <p:sp>
        <p:nvSpPr>
          <p:cNvPr id="3" name="Pladsholder til indhold 2">
            <a:extLst>
              <a:ext uri="{FF2B5EF4-FFF2-40B4-BE49-F238E27FC236}">
                <a16:creationId xmlns:a16="http://schemas.microsoft.com/office/drawing/2014/main" id="{04F88330-09F0-5F48-2551-E6B70A0089E0}"/>
              </a:ext>
            </a:extLst>
          </p:cNvPr>
          <p:cNvSpPr>
            <a:spLocks noGrp="1"/>
          </p:cNvSpPr>
          <p:nvPr>
            <p:ph idx="1"/>
          </p:nvPr>
        </p:nvSpPr>
        <p:spPr>
          <a:xfrm>
            <a:off x="2291551" y="2655087"/>
            <a:ext cx="8564601" cy="1894197"/>
          </a:xfrm>
        </p:spPr>
        <p:txBody>
          <a:bodyPr>
            <a:normAutofit/>
          </a:bodyPr>
          <a:lstStyle/>
          <a:p>
            <a:pPr marL="0" indent="0" algn="ctr">
              <a:buNone/>
            </a:pPr>
            <a:r>
              <a:rPr lang="da-DK" sz="3600" b="1" dirty="0">
                <a:solidFill>
                  <a:srgbClr val="C00000"/>
                </a:solidFill>
              </a:rPr>
              <a:t>På mødet i Aarhus i juli 2022 har Det Internationale Råd udvalgt ni nye projekter.
</a:t>
            </a:r>
            <a:endParaRPr lang="en-US" sz="3600" b="1" dirty="0">
              <a:solidFill>
                <a:srgbClr val="C00000"/>
              </a:solidFill>
            </a:endParaRPr>
          </a:p>
        </p:txBody>
      </p:sp>
      <p:grpSp>
        <p:nvGrpSpPr>
          <p:cNvPr id="4" name="Gruppe 3">
            <a:extLst>
              <a:ext uri="{FF2B5EF4-FFF2-40B4-BE49-F238E27FC236}">
                <a16:creationId xmlns:a16="http://schemas.microsoft.com/office/drawing/2014/main" id="{F6DA14F9-E290-0091-75CE-83B2E935C0AF}"/>
              </a:ext>
            </a:extLst>
          </p:cNvPr>
          <p:cNvGrpSpPr/>
          <p:nvPr/>
        </p:nvGrpSpPr>
        <p:grpSpPr>
          <a:xfrm>
            <a:off x="317579" y="15875"/>
            <a:ext cx="11645820" cy="1812925"/>
            <a:chOff x="317579" y="15875"/>
            <a:chExt cx="11645820" cy="1812925"/>
          </a:xfrm>
        </p:grpSpPr>
        <p:pic>
          <p:nvPicPr>
            <p:cNvPr id="5" name="Billede 4" descr="Et billede, der indeholder tekst, skilt&#10;&#10;Automatisk genereret beskrivelse">
              <a:extLst>
                <a:ext uri="{FF2B5EF4-FFF2-40B4-BE49-F238E27FC236}">
                  <a16:creationId xmlns:a16="http://schemas.microsoft.com/office/drawing/2014/main" id="{571E342A-029A-E7EE-6EB1-82297832B8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07315" y="90189"/>
              <a:ext cx="1756084" cy="1738611"/>
            </a:xfrm>
            <a:prstGeom prst="rect">
              <a:avLst/>
            </a:prstGeom>
          </p:spPr>
        </p:pic>
        <p:sp>
          <p:nvSpPr>
            <p:cNvPr id="6" name="Rektangel 5">
              <a:extLst>
                <a:ext uri="{FF2B5EF4-FFF2-40B4-BE49-F238E27FC236}">
                  <a16:creationId xmlns:a16="http://schemas.microsoft.com/office/drawing/2014/main" id="{3B4075C4-68B2-26ED-D540-9D95CA6BF58D}"/>
                </a:ext>
              </a:extLst>
            </p:cNvPr>
            <p:cNvSpPr/>
            <p:nvPr/>
          </p:nvSpPr>
          <p:spPr>
            <a:xfrm>
              <a:off x="2766549" y="15875"/>
              <a:ext cx="6354112" cy="923330"/>
            </a:xfrm>
            <a:prstGeom prst="rect">
              <a:avLst/>
            </a:prstGeom>
            <a:noFill/>
          </p:spPr>
          <p:txBody>
            <a:bodyPr wrap="none" lIns="91440" tIns="45720" rIns="91440" bIns="45720">
              <a:spAutoFit/>
            </a:bodyPr>
            <a:lstStyle/>
            <a:p>
              <a:pPr algn="ctr"/>
              <a:r>
                <a:rPr lang="da-DK"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Y’s Men International</a:t>
              </a:r>
            </a:p>
          </p:txBody>
        </p:sp>
        <p:pic>
          <p:nvPicPr>
            <p:cNvPr id="7" name="Billede 6" descr="Et billede, der indeholder tekst, dronning, clipart&#10;&#10;Automatisk genereret beskrivelse">
              <a:extLst>
                <a:ext uri="{FF2B5EF4-FFF2-40B4-BE49-F238E27FC236}">
                  <a16:creationId xmlns:a16="http://schemas.microsoft.com/office/drawing/2014/main" id="{BF18F62C-A203-ED85-FA4D-0ACF2CF28E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7579" y="90189"/>
              <a:ext cx="1501697" cy="1655762"/>
            </a:xfrm>
            <a:prstGeom prst="rect">
              <a:avLst/>
            </a:prstGeom>
          </p:spPr>
        </p:pic>
      </p:grpSp>
      <p:pic>
        <p:nvPicPr>
          <p:cNvPr id="9" name="Billede 8">
            <a:extLst>
              <a:ext uri="{FF2B5EF4-FFF2-40B4-BE49-F238E27FC236}">
                <a16:creationId xmlns:a16="http://schemas.microsoft.com/office/drawing/2014/main" id="{ADBD791D-083D-E344-E165-8D03CB954B8B}"/>
              </a:ext>
            </a:extLst>
          </p:cNvPr>
          <p:cNvPicPr>
            <a:picLocks noChangeAspect="1"/>
          </p:cNvPicPr>
          <p:nvPr/>
        </p:nvPicPr>
        <p:blipFill>
          <a:blip r:embed="rId5"/>
          <a:stretch>
            <a:fillRect/>
          </a:stretch>
        </p:blipFill>
        <p:spPr>
          <a:xfrm>
            <a:off x="2007181" y="4381500"/>
            <a:ext cx="8848971" cy="2248948"/>
          </a:xfrm>
          <a:prstGeom prst="rect">
            <a:avLst/>
          </a:prstGeom>
          <a:ln>
            <a:noFill/>
          </a:ln>
          <a:effectLst>
            <a:softEdge rad="112500"/>
          </a:effectLst>
        </p:spPr>
      </p:pic>
    </p:spTree>
    <p:extLst>
      <p:ext uri="{BB962C8B-B14F-4D97-AF65-F5344CB8AC3E}">
        <p14:creationId xmlns:p14="http://schemas.microsoft.com/office/powerpoint/2010/main" val="1503501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6539C2-AF2A-5187-4970-C681D41003E3}"/>
              </a:ext>
            </a:extLst>
          </p:cNvPr>
          <p:cNvSpPr>
            <a:spLocks noGrp="1"/>
          </p:cNvSpPr>
          <p:nvPr>
            <p:ph type="title"/>
          </p:nvPr>
        </p:nvSpPr>
        <p:spPr>
          <a:xfrm>
            <a:off x="1971675" y="1013320"/>
            <a:ext cx="7881937" cy="1325563"/>
          </a:xfrm>
        </p:spPr>
        <p:txBody>
          <a:bodyPr/>
          <a:lstStyle/>
          <a:p>
            <a:pPr algn="ctr"/>
            <a:r>
              <a:rPr lang="da-DK" sz="2000" dirty="0">
                <a:solidFill>
                  <a:srgbClr val="000000"/>
                </a:solidFill>
                <a:effectLst/>
                <a:latin typeface="Calibri" panose="020F0502020204030204" pitchFamily="34" charset="0"/>
                <a:ea typeface="Calibri" panose="020F0502020204030204" pitchFamily="34" charset="0"/>
              </a:rPr>
              <a:t>Project 1</a:t>
            </a:r>
            <a:br>
              <a:rPr lang="da-DK" sz="1800" dirty="0">
                <a:solidFill>
                  <a:srgbClr val="000000"/>
                </a:solidFill>
                <a:effectLst/>
                <a:latin typeface="Calibri" panose="020F0502020204030204" pitchFamily="34" charset="0"/>
                <a:ea typeface="Calibri" panose="020F0502020204030204" pitchFamily="34" charset="0"/>
              </a:rPr>
            </a:br>
            <a:r>
              <a:rPr lang="da-DK" sz="3200" b="1" dirty="0">
                <a:solidFill>
                  <a:srgbClr val="000000"/>
                </a:solidFill>
                <a:latin typeface="Calibri" panose="020F0502020204030204" pitchFamily="34" charset="0"/>
                <a:ea typeface="Calibri" panose="020F0502020204030204" pitchFamily="34" charset="0"/>
              </a:rPr>
              <a:t>Udvikling af YMCA Gambia </a:t>
            </a:r>
            <a:r>
              <a:rPr lang="da-DK" sz="3200" b="1" dirty="0" err="1">
                <a:solidFill>
                  <a:srgbClr val="000000"/>
                </a:solidFill>
                <a:latin typeface="Calibri" panose="020F0502020204030204" pitchFamily="34" charset="0"/>
                <a:ea typeface="Calibri" panose="020F0502020204030204" pitchFamily="34" charset="0"/>
              </a:rPr>
              <a:t>Youth</a:t>
            </a:r>
            <a:r>
              <a:rPr lang="da-DK" sz="3200" b="1" dirty="0">
                <a:solidFill>
                  <a:srgbClr val="000000"/>
                </a:solidFill>
                <a:latin typeface="Calibri" panose="020F0502020204030204" pitchFamily="34" charset="0"/>
                <a:ea typeface="Calibri" panose="020F0502020204030204" pitchFamily="34" charset="0"/>
              </a:rPr>
              <a:t> Empowerment Center</a:t>
            </a:r>
            <a:endParaRPr lang="en-US" sz="3200" b="1" dirty="0"/>
          </a:p>
        </p:txBody>
      </p:sp>
      <p:grpSp>
        <p:nvGrpSpPr>
          <p:cNvPr id="4" name="Gruppe 3">
            <a:extLst>
              <a:ext uri="{FF2B5EF4-FFF2-40B4-BE49-F238E27FC236}">
                <a16:creationId xmlns:a16="http://schemas.microsoft.com/office/drawing/2014/main" id="{1951FE0A-645F-EF43-1A40-7A670715BF13}"/>
              </a:ext>
            </a:extLst>
          </p:cNvPr>
          <p:cNvGrpSpPr/>
          <p:nvPr/>
        </p:nvGrpSpPr>
        <p:grpSpPr>
          <a:xfrm>
            <a:off x="273090" y="111125"/>
            <a:ext cx="11645820" cy="1812925"/>
            <a:chOff x="317579" y="15875"/>
            <a:chExt cx="11645820" cy="1812925"/>
          </a:xfrm>
        </p:grpSpPr>
        <p:pic>
          <p:nvPicPr>
            <p:cNvPr id="5" name="Billede 4" descr="Et billede, der indeholder tekst, skilt&#10;&#10;Automatisk genereret beskrivelse">
              <a:extLst>
                <a:ext uri="{FF2B5EF4-FFF2-40B4-BE49-F238E27FC236}">
                  <a16:creationId xmlns:a16="http://schemas.microsoft.com/office/drawing/2014/main" id="{6445CF28-E740-712C-DE45-EAD0403164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07315" y="90189"/>
              <a:ext cx="1756084" cy="1738611"/>
            </a:xfrm>
            <a:prstGeom prst="rect">
              <a:avLst/>
            </a:prstGeom>
          </p:spPr>
        </p:pic>
        <p:sp>
          <p:nvSpPr>
            <p:cNvPr id="6" name="Rektangel 5">
              <a:extLst>
                <a:ext uri="{FF2B5EF4-FFF2-40B4-BE49-F238E27FC236}">
                  <a16:creationId xmlns:a16="http://schemas.microsoft.com/office/drawing/2014/main" id="{52E275E7-44F5-539A-F1AB-A8472923E51F}"/>
                </a:ext>
              </a:extLst>
            </p:cNvPr>
            <p:cNvSpPr/>
            <p:nvPr/>
          </p:nvSpPr>
          <p:spPr>
            <a:xfrm>
              <a:off x="2766549" y="15875"/>
              <a:ext cx="6354112" cy="923330"/>
            </a:xfrm>
            <a:prstGeom prst="rect">
              <a:avLst/>
            </a:prstGeom>
            <a:noFill/>
          </p:spPr>
          <p:txBody>
            <a:bodyPr wrap="none" lIns="91440" tIns="45720" rIns="91440" bIns="45720">
              <a:spAutoFit/>
            </a:bodyPr>
            <a:lstStyle/>
            <a:p>
              <a:pPr algn="ctr"/>
              <a:r>
                <a:rPr lang="da-DK"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Y’s Men International</a:t>
              </a:r>
            </a:p>
          </p:txBody>
        </p:sp>
        <p:pic>
          <p:nvPicPr>
            <p:cNvPr id="7" name="Billede 6" descr="Et billede, der indeholder tekst, dronning, clipart&#10;&#10;Automatisk genereret beskrivelse">
              <a:extLst>
                <a:ext uri="{FF2B5EF4-FFF2-40B4-BE49-F238E27FC236}">
                  <a16:creationId xmlns:a16="http://schemas.microsoft.com/office/drawing/2014/main" id="{D91C870A-29E0-7569-F86E-54468B6EB2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7579" y="90189"/>
              <a:ext cx="1501697" cy="1655762"/>
            </a:xfrm>
            <a:prstGeom prst="rect">
              <a:avLst/>
            </a:prstGeom>
          </p:spPr>
        </p:pic>
      </p:grpSp>
      <p:pic>
        <p:nvPicPr>
          <p:cNvPr id="1026" name="Picture 2" descr="Gambia, The | Culture, Facts &amp; Travel | - CountryReports">
            <a:extLst>
              <a:ext uri="{FF2B5EF4-FFF2-40B4-BE49-F238E27FC236}">
                <a16:creationId xmlns:a16="http://schemas.microsoft.com/office/drawing/2014/main" id="{FF77DD9C-AB27-34C9-E618-5D6558894ECA}"/>
              </a:ext>
            </a:extLst>
          </p:cNvPr>
          <p:cNvPicPr>
            <a:picLocks noGrp="1" noChangeAspect="1" noChangeArrowheads="1"/>
          </p:cNvPicPr>
          <p:nvPr>
            <p:ph idx="1"/>
          </p:nvPr>
        </p:nvPicPr>
        <p:blipFill>
          <a:blip r:embed="rId5" cstate="screen">
            <a:extLst>
              <a:ext uri="{28A0092B-C50C-407E-A947-70E740481C1C}">
                <a14:useLocalDpi xmlns:a14="http://schemas.microsoft.com/office/drawing/2010/main"/>
              </a:ext>
            </a:extLst>
          </a:blip>
          <a:srcRect/>
          <a:stretch>
            <a:fillRect/>
          </a:stretch>
        </p:blipFill>
        <p:spPr bwMode="auto">
          <a:xfrm>
            <a:off x="506292" y="2338883"/>
            <a:ext cx="3176004" cy="2442877"/>
          </a:xfrm>
          <a:prstGeom prst="rect">
            <a:avLst/>
          </a:prstGeom>
          <a:noFill/>
          <a:extLst>
            <a:ext uri="{909E8E84-426E-40DD-AFC4-6F175D3DCCD1}">
              <a14:hiddenFill xmlns:a14="http://schemas.microsoft.com/office/drawing/2010/main">
                <a:solidFill>
                  <a:srgbClr val="FFFFFF"/>
                </a:solidFill>
              </a14:hiddenFill>
            </a:ext>
          </a:extLst>
        </p:spPr>
      </p:pic>
      <p:sp>
        <p:nvSpPr>
          <p:cNvPr id="8" name="Ellipse 7">
            <a:extLst>
              <a:ext uri="{FF2B5EF4-FFF2-40B4-BE49-F238E27FC236}">
                <a16:creationId xmlns:a16="http://schemas.microsoft.com/office/drawing/2014/main" id="{599D3EDB-B310-794E-0C4A-C0EE2DD5944F}"/>
              </a:ext>
            </a:extLst>
          </p:cNvPr>
          <p:cNvSpPr/>
          <p:nvPr/>
        </p:nvSpPr>
        <p:spPr>
          <a:xfrm>
            <a:off x="723481" y="4019341"/>
            <a:ext cx="472273" cy="4521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Billede 9">
            <a:extLst>
              <a:ext uri="{FF2B5EF4-FFF2-40B4-BE49-F238E27FC236}">
                <a16:creationId xmlns:a16="http://schemas.microsoft.com/office/drawing/2014/main" id="{E84CE8FE-7F78-F833-02CD-F90C509B592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99116" y="3745367"/>
            <a:ext cx="5856790" cy="2478657"/>
          </a:xfrm>
          <a:prstGeom prst="rect">
            <a:avLst/>
          </a:prstGeom>
        </p:spPr>
      </p:pic>
      <p:grpSp>
        <p:nvGrpSpPr>
          <p:cNvPr id="15" name="Gruppe 14">
            <a:extLst>
              <a:ext uri="{FF2B5EF4-FFF2-40B4-BE49-F238E27FC236}">
                <a16:creationId xmlns:a16="http://schemas.microsoft.com/office/drawing/2014/main" id="{B28B173F-DF00-2023-5113-7016D1613925}"/>
              </a:ext>
            </a:extLst>
          </p:cNvPr>
          <p:cNvGrpSpPr/>
          <p:nvPr/>
        </p:nvGrpSpPr>
        <p:grpSpPr>
          <a:xfrm rot="20785836">
            <a:off x="2095516" y="5001819"/>
            <a:ext cx="2903974" cy="1401152"/>
            <a:chOff x="1270073" y="5044273"/>
            <a:chExt cx="2903974" cy="1401152"/>
          </a:xfrm>
        </p:grpSpPr>
        <p:sp>
          <p:nvSpPr>
            <p:cNvPr id="13" name="Sky 12">
              <a:extLst>
                <a:ext uri="{FF2B5EF4-FFF2-40B4-BE49-F238E27FC236}">
                  <a16:creationId xmlns:a16="http://schemas.microsoft.com/office/drawing/2014/main" id="{F48CEB28-C2FD-1553-0ED5-3563B1BAB847}"/>
                </a:ext>
              </a:extLst>
            </p:cNvPr>
            <p:cNvSpPr/>
            <p:nvPr/>
          </p:nvSpPr>
          <p:spPr>
            <a:xfrm>
              <a:off x="1270073" y="5044273"/>
              <a:ext cx="2903974" cy="140115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kstfelt 13">
              <a:extLst>
                <a:ext uri="{FF2B5EF4-FFF2-40B4-BE49-F238E27FC236}">
                  <a16:creationId xmlns:a16="http://schemas.microsoft.com/office/drawing/2014/main" id="{43B152A6-1846-EC97-9894-3F475E26434C}"/>
                </a:ext>
              </a:extLst>
            </p:cNvPr>
            <p:cNvSpPr txBox="1"/>
            <p:nvPr/>
          </p:nvSpPr>
          <p:spPr>
            <a:xfrm>
              <a:off x="1634952" y="5364175"/>
              <a:ext cx="2174215" cy="584775"/>
            </a:xfrm>
            <a:prstGeom prst="rect">
              <a:avLst/>
            </a:prstGeom>
            <a:noFill/>
          </p:spPr>
          <p:txBody>
            <a:bodyPr wrap="square" rtlCol="0">
              <a:spAutoFit/>
            </a:bodyPr>
            <a:lstStyle/>
            <a:p>
              <a:r>
                <a:rPr lang="da-DK" sz="3200" b="1" dirty="0"/>
                <a:t>CHF 13.000</a:t>
              </a:r>
              <a:endParaRPr lang="en-US" sz="3200" b="1" dirty="0"/>
            </a:p>
          </p:txBody>
        </p:sp>
      </p:grpSp>
      <p:sp>
        <p:nvSpPr>
          <p:cNvPr id="16" name="Tekstfelt 15">
            <a:extLst>
              <a:ext uri="{FF2B5EF4-FFF2-40B4-BE49-F238E27FC236}">
                <a16:creationId xmlns:a16="http://schemas.microsoft.com/office/drawing/2014/main" id="{731CCAEB-63D1-518E-CED8-C10DC57FC83A}"/>
              </a:ext>
            </a:extLst>
          </p:cNvPr>
          <p:cNvSpPr txBox="1"/>
          <p:nvPr/>
        </p:nvSpPr>
        <p:spPr>
          <a:xfrm>
            <a:off x="4568737" y="3113429"/>
            <a:ext cx="7881937" cy="1077218"/>
          </a:xfrm>
          <a:prstGeom prst="rect">
            <a:avLst/>
          </a:prstGeom>
          <a:noFill/>
        </p:spPr>
        <p:txBody>
          <a:bodyPr wrap="square" rtlCol="0">
            <a:spAutoFit/>
          </a:bodyPr>
          <a:lstStyle/>
          <a:p>
            <a:r>
              <a:rPr lang="da-DK" sz="3200" b="1" dirty="0">
                <a:solidFill>
                  <a:srgbClr val="000000"/>
                </a:solidFill>
                <a:latin typeface="Calibri" panose="020F0502020204030204" pitchFamily="34" charset="0"/>
                <a:ea typeface="Calibri" panose="020F0502020204030204" pitchFamily="34" charset="0"/>
              </a:rPr>
              <a:t>Støtte opførelsen af et nyt klasselokale
</a:t>
            </a:r>
            <a:endParaRPr lang="en-US" sz="3200" b="1" dirty="0"/>
          </a:p>
        </p:txBody>
      </p:sp>
    </p:spTree>
    <p:extLst>
      <p:ext uri="{BB962C8B-B14F-4D97-AF65-F5344CB8AC3E}">
        <p14:creationId xmlns:p14="http://schemas.microsoft.com/office/powerpoint/2010/main" val="333144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e 13">
            <a:extLst>
              <a:ext uri="{FF2B5EF4-FFF2-40B4-BE49-F238E27FC236}">
                <a16:creationId xmlns:a16="http://schemas.microsoft.com/office/drawing/2014/main" id="{F924A991-B0FA-E0F8-CDAD-9348D0758444}"/>
              </a:ext>
            </a:extLst>
          </p:cNvPr>
          <p:cNvGrpSpPr/>
          <p:nvPr/>
        </p:nvGrpSpPr>
        <p:grpSpPr>
          <a:xfrm>
            <a:off x="297978" y="2148552"/>
            <a:ext cx="2542720" cy="2649426"/>
            <a:chOff x="317579" y="2285057"/>
            <a:chExt cx="2542720" cy="2649426"/>
          </a:xfrm>
        </p:grpSpPr>
        <p:pic>
          <p:nvPicPr>
            <p:cNvPr id="2050" name="Picture 2" descr="Kort - Thailand">
              <a:extLst>
                <a:ext uri="{FF2B5EF4-FFF2-40B4-BE49-F238E27FC236}">
                  <a16:creationId xmlns:a16="http://schemas.microsoft.com/office/drawing/2014/main" id="{4D4579EB-0C7C-FC13-860B-AD387DD8B37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17579" y="2285057"/>
              <a:ext cx="2542720" cy="2649426"/>
            </a:xfrm>
            <a:prstGeom prst="rect">
              <a:avLst/>
            </a:prstGeom>
            <a:noFill/>
            <a:extLst>
              <a:ext uri="{909E8E84-426E-40DD-AFC4-6F175D3DCCD1}">
                <a14:hiddenFill xmlns:a14="http://schemas.microsoft.com/office/drawing/2010/main">
                  <a:solidFill>
                    <a:srgbClr val="FFFFFF"/>
                  </a:solidFill>
                </a14:hiddenFill>
              </a:ext>
            </a:extLst>
          </p:spPr>
        </p:pic>
        <p:sp>
          <p:nvSpPr>
            <p:cNvPr id="8" name="Ellipse 7">
              <a:extLst>
                <a:ext uri="{FF2B5EF4-FFF2-40B4-BE49-F238E27FC236}">
                  <a16:creationId xmlns:a16="http://schemas.microsoft.com/office/drawing/2014/main" id="{568B8B39-9AE2-DD59-7407-C9940AADFA79}"/>
                </a:ext>
              </a:extLst>
            </p:cNvPr>
            <p:cNvSpPr/>
            <p:nvPr/>
          </p:nvSpPr>
          <p:spPr>
            <a:xfrm>
              <a:off x="983366" y="2397641"/>
              <a:ext cx="472273" cy="4521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4" name="Picture 6">
            <a:extLst>
              <a:ext uri="{FF2B5EF4-FFF2-40B4-BE49-F238E27FC236}">
                <a16:creationId xmlns:a16="http://schemas.microsoft.com/office/drawing/2014/main" id="{20DB94C9-AB41-5F42-F399-FEACFF918C0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843439" y="2367753"/>
            <a:ext cx="4325222" cy="243022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3F8ED041-41FE-B0B9-07D4-47175D2B418D}"/>
              </a:ext>
            </a:extLst>
          </p:cNvPr>
          <p:cNvSpPr>
            <a:spLocks noGrp="1"/>
          </p:cNvSpPr>
          <p:nvPr>
            <p:ph type="title"/>
          </p:nvPr>
        </p:nvSpPr>
        <p:spPr>
          <a:xfrm>
            <a:off x="2401186" y="959494"/>
            <a:ext cx="7806129" cy="1325563"/>
          </a:xfrm>
        </p:spPr>
        <p:txBody>
          <a:bodyPr/>
          <a:lstStyle/>
          <a:p>
            <a:pPr algn="ctr"/>
            <a:r>
              <a:rPr lang="da-DK" sz="2000" dirty="0"/>
              <a:t>Project 2</a:t>
            </a:r>
            <a:br>
              <a:rPr lang="da-DK" dirty="0"/>
            </a:br>
            <a:r>
              <a:rPr lang="da-DK" sz="3200" b="1" dirty="0">
                <a:solidFill>
                  <a:srgbClr val="000000"/>
                </a:solidFill>
                <a:latin typeface="Calibri" panose="020F0502020204030204" pitchFamily="34" charset="0"/>
                <a:ea typeface="Calibri" panose="020F0502020204030204" pitchFamily="34" charset="0"/>
              </a:rPr>
              <a:t>Bevarelse og genopretning af skovøkosystemer og bæredygtigt landbrug</a:t>
            </a:r>
            <a:endParaRPr lang="en-US" sz="3200" b="1" dirty="0"/>
          </a:p>
        </p:txBody>
      </p:sp>
      <p:sp>
        <p:nvSpPr>
          <p:cNvPr id="3" name="Pladsholder til indhold 2">
            <a:extLst>
              <a:ext uri="{FF2B5EF4-FFF2-40B4-BE49-F238E27FC236}">
                <a16:creationId xmlns:a16="http://schemas.microsoft.com/office/drawing/2014/main" id="{B893D9CD-6AE4-6698-E912-A92397A89E42}"/>
              </a:ext>
            </a:extLst>
          </p:cNvPr>
          <p:cNvSpPr>
            <a:spLocks noGrp="1"/>
          </p:cNvSpPr>
          <p:nvPr>
            <p:ph idx="1"/>
          </p:nvPr>
        </p:nvSpPr>
        <p:spPr>
          <a:xfrm>
            <a:off x="1973388" y="4782973"/>
            <a:ext cx="8661724" cy="1984838"/>
          </a:xfrm>
        </p:spPr>
        <p:txBody>
          <a:bodyPr>
            <a:noAutofit/>
          </a:bodyPr>
          <a:lstStyle/>
          <a:p>
            <a:pPr marL="0" indent="0">
              <a:buNone/>
            </a:pPr>
            <a:r>
              <a:rPr lang="da-DK" sz="3200" b="1" dirty="0"/>
              <a:t>Træn unge, lærere og landsbyboere i miljø og klimaændringer, bevarelse af naturressourcer, økologisk landbrug og energibesparelse for at reducere kulstofaftryk 
</a:t>
            </a:r>
            <a:endParaRPr lang="en-US" sz="3200" b="1" dirty="0"/>
          </a:p>
        </p:txBody>
      </p:sp>
      <p:grpSp>
        <p:nvGrpSpPr>
          <p:cNvPr id="4" name="Gruppe 3">
            <a:extLst>
              <a:ext uri="{FF2B5EF4-FFF2-40B4-BE49-F238E27FC236}">
                <a16:creationId xmlns:a16="http://schemas.microsoft.com/office/drawing/2014/main" id="{946BC41F-85DB-B687-0DCB-9A6B86FD041F}"/>
              </a:ext>
            </a:extLst>
          </p:cNvPr>
          <p:cNvGrpSpPr/>
          <p:nvPr/>
        </p:nvGrpSpPr>
        <p:grpSpPr>
          <a:xfrm>
            <a:off x="317579" y="15875"/>
            <a:ext cx="11645820" cy="1812925"/>
            <a:chOff x="317579" y="15875"/>
            <a:chExt cx="11645820" cy="1812925"/>
          </a:xfrm>
        </p:grpSpPr>
        <p:pic>
          <p:nvPicPr>
            <p:cNvPr id="5" name="Billede 4" descr="Et billede, der indeholder tekst, skilt&#10;&#10;Automatisk genereret beskrivelse">
              <a:extLst>
                <a:ext uri="{FF2B5EF4-FFF2-40B4-BE49-F238E27FC236}">
                  <a16:creationId xmlns:a16="http://schemas.microsoft.com/office/drawing/2014/main" id="{66E4E14D-02AE-7966-BF46-EE50EECEBB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07315" y="90189"/>
              <a:ext cx="1756084" cy="1738611"/>
            </a:xfrm>
            <a:prstGeom prst="rect">
              <a:avLst/>
            </a:prstGeom>
          </p:spPr>
        </p:pic>
        <p:sp>
          <p:nvSpPr>
            <p:cNvPr id="6" name="Rektangel 5">
              <a:extLst>
                <a:ext uri="{FF2B5EF4-FFF2-40B4-BE49-F238E27FC236}">
                  <a16:creationId xmlns:a16="http://schemas.microsoft.com/office/drawing/2014/main" id="{19C6EA8A-37A2-5625-F9FB-2740E97D4035}"/>
                </a:ext>
              </a:extLst>
            </p:cNvPr>
            <p:cNvSpPr/>
            <p:nvPr/>
          </p:nvSpPr>
          <p:spPr>
            <a:xfrm>
              <a:off x="2766549" y="15875"/>
              <a:ext cx="6354112" cy="923330"/>
            </a:xfrm>
            <a:prstGeom prst="rect">
              <a:avLst/>
            </a:prstGeom>
            <a:noFill/>
          </p:spPr>
          <p:txBody>
            <a:bodyPr wrap="none" lIns="91440" tIns="45720" rIns="91440" bIns="45720">
              <a:spAutoFit/>
            </a:bodyPr>
            <a:lstStyle/>
            <a:p>
              <a:pPr algn="ctr"/>
              <a:r>
                <a:rPr lang="da-DK"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Y’s Men International</a:t>
              </a:r>
            </a:p>
          </p:txBody>
        </p:sp>
        <p:pic>
          <p:nvPicPr>
            <p:cNvPr id="7" name="Billede 6" descr="Et billede, der indeholder tekst, dronning, clipart&#10;&#10;Automatisk genereret beskrivelse">
              <a:extLst>
                <a:ext uri="{FF2B5EF4-FFF2-40B4-BE49-F238E27FC236}">
                  <a16:creationId xmlns:a16="http://schemas.microsoft.com/office/drawing/2014/main" id="{E155E583-B8C9-EB0A-230B-54046213232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7579" y="90189"/>
              <a:ext cx="1501697" cy="1655762"/>
            </a:xfrm>
            <a:prstGeom prst="rect">
              <a:avLst/>
            </a:prstGeom>
          </p:spPr>
        </p:pic>
      </p:grpSp>
      <p:sp>
        <p:nvSpPr>
          <p:cNvPr id="12" name="Sky 11">
            <a:extLst>
              <a:ext uri="{FF2B5EF4-FFF2-40B4-BE49-F238E27FC236}">
                <a16:creationId xmlns:a16="http://schemas.microsoft.com/office/drawing/2014/main" id="{08F8C813-B13A-3B4A-BE62-B955B7BA05F9}"/>
              </a:ext>
            </a:extLst>
          </p:cNvPr>
          <p:cNvSpPr/>
          <p:nvPr/>
        </p:nvSpPr>
        <p:spPr>
          <a:xfrm rot="20785836">
            <a:off x="3764019" y="2573159"/>
            <a:ext cx="2903974" cy="140115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kstfelt 10">
            <a:extLst>
              <a:ext uri="{FF2B5EF4-FFF2-40B4-BE49-F238E27FC236}">
                <a16:creationId xmlns:a16="http://schemas.microsoft.com/office/drawing/2014/main" id="{11154C81-C4C0-02BC-E2CC-9124CBA6101C}"/>
              </a:ext>
            </a:extLst>
          </p:cNvPr>
          <p:cNvSpPr txBox="1"/>
          <p:nvPr/>
        </p:nvSpPr>
        <p:spPr>
          <a:xfrm rot="20785836">
            <a:off x="4128899" y="2861975"/>
            <a:ext cx="2174215" cy="584775"/>
          </a:xfrm>
          <a:prstGeom prst="rect">
            <a:avLst/>
          </a:prstGeom>
          <a:noFill/>
        </p:spPr>
        <p:txBody>
          <a:bodyPr wrap="square" rtlCol="0">
            <a:spAutoFit/>
          </a:bodyPr>
          <a:lstStyle/>
          <a:p>
            <a:r>
              <a:rPr lang="da-DK" sz="3200" b="1" dirty="0"/>
              <a:t>CHF 15.000</a:t>
            </a:r>
            <a:endParaRPr lang="en-US" sz="3200" b="1" dirty="0"/>
          </a:p>
        </p:txBody>
      </p:sp>
    </p:spTree>
    <p:extLst>
      <p:ext uri="{BB962C8B-B14F-4D97-AF65-F5344CB8AC3E}">
        <p14:creationId xmlns:p14="http://schemas.microsoft.com/office/powerpoint/2010/main" val="4089603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lede 15" descr="Et billede, der indeholder person, personer&#10;&#10;Automatisk genereret beskrivelse">
            <a:extLst>
              <a:ext uri="{FF2B5EF4-FFF2-40B4-BE49-F238E27FC236}">
                <a16:creationId xmlns:a16="http://schemas.microsoft.com/office/drawing/2014/main" id="{E8697C93-EDD1-715F-265C-C5161468AC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58285" y="1911275"/>
            <a:ext cx="3693042" cy="2574727"/>
          </a:xfrm>
          <a:prstGeom prst="rect">
            <a:avLst/>
          </a:prstGeom>
          <a:ln>
            <a:noFill/>
          </a:ln>
          <a:effectLst>
            <a:softEdge rad="112500"/>
          </a:effectLst>
        </p:spPr>
      </p:pic>
      <p:grpSp>
        <p:nvGrpSpPr>
          <p:cNvPr id="11" name="Gruppe 10">
            <a:extLst>
              <a:ext uri="{FF2B5EF4-FFF2-40B4-BE49-F238E27FC236}">
                <a16:creationId xmlns:a16="http://schemas.microsoft.com/office/drawing/2014/main" id="{E7FFBBFA-03C1-D775-FA4B-7A21D7DC66C2}"/>
              </a:ext>
            </a:extLst>
          </p:cNvPr>
          <p:cNvGrpSpPr/>
          <p:nvPr/>
        </p:nvGrpSpPr>
        <p:grpSpPr>
          <a:xfrm>
            <a:off x="185201" y="2042213"/>
            <a:ext cx="4423091" cy="2908192"/>
            <a:chOff x="312792" y="2114097"/>
            <a:chExt cx="4423091" cy="2908192"/>
          </a:xfrm>
        </p:grpSpPr>
        <p:pic>
          <p:nvPicPr>
            <p:cNvPr id="2050" name="Picture 2" descr="Haiti Map">
              <a:extLst>
                <a:ext uri="{FF2B5EF4-FFF2-40B4-BE49-F238E27FC236}">
                  <a16:creationId xmlns:a16="http://schemas.microsoft.com/office/drawing/2014/main" id="{94CCBFA3-1B54-629F-ECFD-BF50D596865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12792" y="2114097"/>
              <a:ext cx="4423091" cy="2908192"/>
            </a:xfrm>
            <a:prstGeom prst="rect">
              <a:avLst/>
            </a:prstGeom>
            <a:noFill/>
            <a:extLst>
              <a:ext uri="{909E8E84-426E-40DD-AFC4-6F175D3DCCD1}">
                <a14:hiddenFill xmlns:a14="http://schemas.microsoft.com/office/drawing/2010/main">
                  <a:solidFill>
                    <a:srgbClr val="FFFFFF"/>
                  </a:solidFill>
                </a14:hiddenFill>
              </a:ext>
            </a:extLst>
          </p:spPr>
        </p:pic>
        <p:sp>
          <p:nvSpPr>
            <p:cNvPr id="10" name="Ellipse 9">
              <a:extLst>
                <a:ext uri="{FF2B5EF4-FFF2-40B4-BE49-F238E27FC236}">
                  <a16:creationId xmlns:a16="http://schemas.microsoft.com/office/drawing/2014/main" id="{9ECEC29A-571D-91A6-1F6A-9C8B35811247}"/>
                </a:ext>
              </a:extLst>
            </p:cNvPr>
            <p:cNvSpPr/>
            <p:nvPr/>
          </p:nvSpPr>
          <p:spPr>
            <a:xfrm>
              <a:off x="3498578" y="3895672"/>
              <a:ext cx="472273" cy="4521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47C5A84E-C7BE-262B-B316-BCF618466CEC}"/>
              </a:ext>
            </a:extLst>
          </p:cNvPr>
          <p:cNvSpPr>
            <a:spLocks noGrp="1"/>
          </p:cNvSpPr>
          <p:nvPr>
            <p:ph type="title"/>
          </p:nvPr>
        </p:nvSpPr>
        <p:spPr>
          <a:xfrm>
            <a:off x="3524617" y="649806"/>
            <a:ext cx="5697339" cy="1243202"/>
          </a:xfrm>
        </p:spPr>
        <p:txBody>
          <a:bodyPr>
            <a:normAutofit/>
          </a:bodyPr>
          <a:lstStyle/>
          <a:p>
            <a:pPr algn="ctr"/>
            <a:r>
              <a:rPr lang="en-US" sz="2000" dirty="0">
                <a:solidFill>
                  <a:srgbClr val="000000"/>
                </a:solidFill>
                <a:effectLst/>
                <a:latin typeface="Calibri" panose="020F0502020204030204" pitchFamily="34" charset="0"/>
                <a:ea typeface="Calibri" panose="020F0502020204030204" pitchFamily="34" charset="0"/>
              </a:rPr>
              <a:t>Project 3</a:t>
            </a:r>
            <a:br>
              <a:rPr lang="en-US" sz="1800" b="0" i="0" u="none" strike="noStrike" baseline="0" dirty="0">
                <a:solidFill>
                  <a:srgbClr val="000000"/>
                </a:solidFill>
                <a:latin typeface="Arial" panose="020B0604020202020204" pitchFamily="34" charset="0"/>
              </a:rPr>
            </a:br>
            <a:r>
              <a:rPr lang="en-US" sz="1800" b="0" i="0" u="none" strike="noStrike" baseline="0" dirty="0">
                <a:solidFill>
                  <a:srgbClr val="000000"/>
                </a:solidFill>
                <a:latin typeface="Arial" panose="020B0604020202020204" pitchFamily="34" charset="0"/>
              </a:rPr>
              <a:t> </a:t>
            </a:r>
            <a:r>
              <a:rPr lang="en-US" sz="3200" b="1" dirty="0" err="1">
                <a:solidFill>
                  <a:srgbClr val="000000"/>
                </a:solidFill>
                <a:latin typeface="+mn-lt"/>
              </a:rPr>
              <a:t>Espace</a:t>
            </a:r>
            <a:r>
              <a:rPr lang="en-US" sz="3200" b="1" dirty="0">
                <a:solidFill>
                  <a:srgbClr val="000000"/>
                </a:solidFill>
                <a:latin typeface="+mn-lt"/>
              </a:rPr>
              <a:t> </a:t>
            </a:r>
            <a:r>
              <a:rPr lang="en-US" sz="3200" b="1" dirty="0" err="1">
                <a:solidFill>
                  <a:srgbClr val="000000"/>
                </a:solidFill>
                <a:latin typeface="+mn-lt"/>
              </a:rPr>
              <a:t>Sûr</a:t>
            </a:r>
            <a:r>
              <a:rPr lang="en-US" sz="3200" b="1" dirty="0">
                <a:solidFill>
                  <a:srgbClr val="000000"/>
                </a:solidFill>
                <a:latin typeface="+mn-lt"/>
              </a:rPr>
              <a:t> /Et </a:t>
            </a:r>
            <a:r>
              <a:rPr lang="en-US" sz="3200" b="1" dirty="0" err="1">
                <a:solidFill>
                  <a:srgbClr val="000000"/>
                </a:solidFill>
                <a:latin typeface="+mn-lt"/>
              </a:rPr>
              <a:t>sikkert</a:t>
            </a:r>
            <a:r>
              <a:rPr lang="en-US" sz="3200" b="1" dirty="0">
                <a:solidFill>
                  <a:srgbClr val="000000"/>
                </a:solidFill>
                <a:latin typeface="+mn-lt"/>
              </a:rPr>
              <a:t> </a:t>
            </a:r>
            <a:r>
              <a:rPr lang="en-US" sz="3200" b="1" dirty="0" err="1">
                <a:solidFill>
                  <a:srgbClr val="000000"/>
                </a:solidFill>
                <a:latin typeface="+mn-lt"/>
              </a:rPr>
              <a:t>sted</a:t>
            </a:r>
            <a:endParaRPr lang="en-US" sz="3200" b="1" dirty="0"/>
          </a:p>
        </p:txBody>
      </p:sp>
      <p:sp>
        <p:nvSpPr>
          <p:cNvPr id="3" name="Pladsholder til indhold 2">
            <a:extLst>
              <a:ext uri="{FF2B5EF4-FFF2-40B4-BE49-F238E27FC236}">
                <a16:creationId xmlns:a16="http://schemas.microsoft.com/office/drawing/2014/main" id="{3CC9EC91-4DE8-10BE-B622-25B1C8BB3BE0}"/>
              </a:ext>
            </a:extLst>
          </p:cNvPr>
          <p:cNvSpPr>
            <a:spLocks noGrp="1"/>
          </p:cNvSpPr>
          <p:nvPr>
            <p:ph idx="1"/>
          </p:nvPr>
        </p:nvSpPr>
        <p:spPr>
          <a:xfrm>
            <a:off x="3524617" y="4486002"/>
            <a:ext cx="6682698" cy="2245978"/>
          </a:xfrm>
        </p:spPr>
        <p:txBody>
          <a:bodyPr>
            <a:noAutofit/>
          </a:bodyPr>
          <a:lstStyle/>
          <a:p>
            <a:r>
              <a:rPr lang="da-DK" b="1" dirty="0">
                <a:solidFill>
                  <a:srgbClr val="000000"/>
                </a:solidFill>
                <a:latin typeface="Calibri" panose="020F0502020204030204" pitchFamily="34" charset="0"/>
                <a:ea typeface="Calibri" panose="020F0502020204030204" pitchFamily="34" charset="0"/>
              </a:rPr>
              <a:t>At støtte fortsættelsen og videreudviklingen af Haiti YWCA-programmører for piger i alderen 5 til 19 år og for kvinder i alderen 20 til 35 år, som anden fase af projektet, der allerede er godkendt til TOF-penge i 2020
</a:t>
            </a:r>
            <a:endParaRPr lang="en-US" b="1" dirty="0"/>
          </a:p>
        </p:txBody>
      </p:sp>
      <p:grpSp>
        <p:nvGrpSpPr>
          <p:cNvPr id="4" name="Gruppe 3">
            <a:extLst>
              <a:ext uri="{FF2B5EF4-FFF2-40B4-BE49-F238E27FC236}">
                <a16:creationId xmlns:a16="http://schemas.microsoft.com/office/drawing/2014/main" id="{3B4E2590-43FD-139D-79D7-FE81FEC77E16}"/>
              </a:ext>
            </a:extLst>
          </p:cNvPr>
          <p:cNvGrpSpPr/>
          <p:nvPr/>
        </p:nvGrpSpPr>
        <p:grpSpPr>
          <a:xfrm>
            <a:off x="317579" y="15875"/>
            <a:ext cx="11645820" cy="1812925"/>
            <a:chOff x="317579" y="15875"/>
            <a:chExt cx="11645820" cy="1812925"/>
          </a:xfrm>
        </p:grpSpPr>
        <p:pic>
          <p:nvPicPr>
            <p:cNvPr id="5" name="Billede 4" descr="Et billede, der indeholder tekst, skilt&#10;&#10;Automatisk genereret beskrivelse">
              <a:extLst>
                <a:ext uri="{FF2B5EF4-FFF2-40B4-BE49-F238E27FC236}">
                  <a16:creationId xmlns:a16="http://schemas.microsoft.com/office/drawing/2014/main" id="{66D8045E-3013-4F0C-CDF6-97437BB06E7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07315" y="90189"/>
              <a:ext cx="1756084" cy="1738611"/>
            </a:xfrm>
            <a:prstGeom prst="rect">
              <a:avLst/>
            </a:prstGeom>
          </p:spPr>
        </p:pic>
        <p:sp>
          <p:nvSpPr>
            <p:cNvPr id="6" name="Rektangel 5">
              <a:extLst>
                <a:ext uri="{FF2B5EF4-FFF2-40B4-BE49-F238E27FC236}">
                  <a16:creationId xmlns:a16="http://schemas.microsoft.com/office/drawing/2014/main" id="{1F477DF5-CC59-CFDE-7983-465917267772}"/>
                </a:ext>
              </a:extLst>
            </p:cNvPr>
            <p:cNvSpPr/>
            <p:nvPr/>
          </p:nvSpPr>
          <p:spPr>
            <a:xfrm>
              <a:off x="2766549" y="15875"/>
              <a:ext cx="6354112" cy="923330"/>
            </a:xfrm>
            <a:prstGeom prst="rect">
              <a:avLst/>
            </a:prstGeom>
            <a:noFill/>
          </p:spPr>
          <p:txBody>
            <a:bodyPr wrap="none" lIns="91440" tIns="45720" rIns="91440" bIns="45720">
              <a:spAutoFit/>
            </a:bodyPr>
            <a:lstStyle/>
            <a:p>
              <a:pPr algn="ctr"/>
              <a:r>
                <a:rPr lang="da-DK"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Y’s Men International</a:t>
              </a:r>
            </a:p>
          </p:txBody>
        </p:sp>
        <p:pic>
          <p:nvPicPr>
            <p:cNvPr id="7" name="Billede 6" descr="Et billede, der indeholder tekst, dronning, clipart&#10;&#10;Automatisk genereret beskrivelse">
              <a:extLst>
                <a:ext uri="{FF2B5EF4-FFF2-40B4-BE49-F238E27FC236}">
                  <a16:creationId xmlns:a16="http://schemas.microsoft.com/office/drawing/2014/main" id="{D3CB18A0-3F51-6D35-4E61-A8ACC55E43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7579" y="90189"/>
              <a:ext cx="1501697" cy="1655762"/>
            </a:xfrm>
            <a:prstGeom prst="rect">
              <a:avLst/>
            </a:prstGeom>
          </p:spPr>
        </p:pic>
      </p:grpSp>
      <p:sp>
        <p:nvSpPr>
          <p:cNvPr id="8" name="Sky 7">
            <a:extLst>
              <a:ext uri="{FF2B5EF4-FFF2-40B4-BE49-F238E27FC236}">
                <a16:creationId xmlns:a16="http://schemas.microsoft.com/office/drawing/2014/main" id="{2D1D69F3-931D-E5B3-3005-69852C0755B0}"/>
              </a:ext>
            </a:extLst>
          </p:cNvPr>
          <p:cNvSpPr/>
          <p:nvPr/>
        </p:nvSpPr>
        <p:spPr>
          <a:xfrm rot="20785836">
            <a:off x="371853" y="5156193"/>
            <a:ext cx="2903974" cy="140115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kstfelt 8">
            <a:extLst>
              <a:ext uri="{FF2B5EF4-FFF2-40B4-BE49-F238E27FC236}">
                <a16:creationId xmlns:a16="http://schemas.microsoft.com/office/drawing/2014/main" id="{C256386D-AD8A-1880-122B-BD83A22FAFF5}"/>
              </a:ext>
            </a:extLst>
          </p:cNvPr>
          <p:cNvSpPr txBox="1"/>
          <p:nvPr/>
        </p:nvSpPr>
        <p:spPr>
          <a:xfrm rot="20785836">
            <a:off x="732167" y="5503393"/>
            <a:ext cx="2174215" cy="584775"/>
          </a:xfrm>
          <a:prstGeom prst="rect">
            <a:avLst/>
          </a:prstGeom>
          <a:noFill/>
        </p:spPr>
        <p:txBody>
          <a:bodyPr wrap="square" rtlCol="0">
            <a:spAutoFit/>
          </a:bodyPr>
          <a:lstStyle/>
          <a:p>
            <a:r>
              <a:rPr lang="da-DK" sz="3200" b="1" dirty="0"/>
              <a:t>CHF 13.500</a:t>
            </a:r>
            <a:endParaRPr lang="en-US" sz="3200" b="1" dirty="0"/>
          </a:p>
        </p:txBody>
      </p:sp>
      <p:sp>
        <p:nvSpPr>
          <p:cNvPr id="12" name="Tekstfelt 11">
            <a:extLst>
              <a:ext uri="{FF2B5EF4-FFF2-40B4-BE49-F238E27FC236}">
                <a16:creationId xmlns:a16="http://schemas.microsoft.com/office/drawing/2014/main" id="{5BC4B1D0-C11C-6A8C-6170-971C2891998C}"/>
              </a:ext>
            </a:extLst>
          </p:cNvPr>
          <p:cNvSpPr txBox="1"/>
          <p:nvPr/>
        </p:nvSpPr>
        <p:spPr>
          <a:xfrm rot="20808973">
            <a:off x="693911" y="3164066"/>
            <a:ext cx="2250727" cy="584775"/>
          </a:xfrm>
          <a:prstGeom prst="rect">
            <a:avLst/>
          </a:prstGeom>
          <a:noFill/>
        </p:spPr>
        <p:txBody>
          <a:bodyPr wrap="square" rtlCol="0">
            <a:spAutoFit/>
          </a:bodyPr>
          <a:lstStyle/>
          <a:p>
            <a:r>
              <a:rPr lang="da-DK" sz="3200" b="1" dirty="0"/>
              <a:t>Haiti</a:t>
            </a:r>
            <a:endParaRPr lang="en-US" sz="3200" b="1" dirty="0"/>
          </a:p>
        </p:txBody>
      </p:sp>
      <p:pic>
        <p:nvPicPr>
          <p:cNvPr id="14" name="Billede 13" descr="Et billede, der indeholder person, barn, dreng&#10;&#10;Automatisk genereret beskrivelse">
            <a:extLst>
              <a:ext uri="{FF2B5EF4-FFF2-40B4-BE49-F238E27FC236}">
                <a16:creationId xmlns:a16="http://schemas.microsoft.com/office/drawing/2014/main" id="{D60F6F83-744E-8F5F-36F4-41B88123330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1"/>
          <a:stretch/>
        </p:blipFill>
        <p:spPr>
          <a:xfrm>
            <a:off x="4653642" y="1745951"/>
            <a:ext cx="2930068" cy="2077837"/>
          </a:xfrm>
          <a:prstGeom prst="rect">
            <a:avLst/>
          </a:prstGeom>
          <a:ln>
            <a:noFill/>
          </a:ln>
          <a:effectLst>
            <a:softEdge rad="112500"/>
          </a:effectLst>
        </p:spPr>
      </p:pic>
    </p:spTree>
    <p:extLst>
      <p:ext uri="{BB962C8B-B14F-4D97-AF65-F5344CB8AC3E}">
        <p14:creationId xmlns:p14="http://schemas.microsoft.com/office/powerpoint/2010/main" val="3013790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lede 16">
            <a:extLst>
              <a:ext uri="{FF2B5EF4-FFF2-40B4-BE49-F238E27FC236}">
                <a16:creationId xmlns:a16="http://schemas.microsoft.com/office/drawing/2014/main" id="{FECF77C2-5BF2-B122-30F8-6E126A9F7144}"/>
              </a:ext>
            </a:extLst>
          </p:cNvPr>
          <p:cNvPicPr>
            <a:picLocks noChangeAspect="1"/>
          </p:cNvPicPr>
          <p:nvPr/>
        </p:nvPicPr>
        <p:blipFill>
          <a:blip r:embed="rId3"/>
          <a:stretch>
            <a:fillRect/>
          </a:stretch>
        </p:blipFill>
        <p:spPr>
          <a:xfrm>
            <a:off x="8952614" y="2178404"/>
            <a:ext cx="3010785" cy="4602326"/>
          </a:xfrm>
          <a:prstGeom prst="rect">
            <a:avLst/>
          </a:prstGeom>
          <a:ln>
            <a:noFill/>
          </a:ln>
          <a:effectLst>
            <a:softEdge rad="112500"/>
          </a:effectLst>
        </p:spPr>
      </p:pic>
      <p:sp>
        <p:nvSpPr>
          <p:cNvPr id="2" name="Titel 1">
            <a:extLst>
              <a:ext uri="{FF2B5EF4-FFF2-40B4-BE49-F238E27FC236}">
                <a16:creationId xmlns:a16="http://schemas.microsoft.com/office/drawing/2014/main" id="{9D8925D7-819A-CEA6-CFCC-765C14533267}"/>
              </a:ext>
            </a:extLst>
          </p:cNvPr>
          <p:cNvSpPr>
            <a:spLocks noGrp="1"/>
          </p:cNvSpPr>
          <p:nvPr>
            <p:ph type="title"/>
          </p:nvPr>
        </p:nvSpPr>
        <p:spPr>
          <a:xfrm>
            <a:off x="2424222" y="767358"/>
            <a:ext cx="6921797" cy="923330"/>
          </a:xfrm>
        </p:spPr>
        <p:txBody>
          <a:bodyPr>
            <a:normAutofit fontScale="90000"/>
          </a:bodyPr>
          <a:lstStyle/>
          <a:p>
            <a:pPr algn="ctr"/>
            <a:r>
              <a:rPr lang="da-DK" sz="2200" dirty="0"/>
              <a:t>Project 4</a:t>
            </a:r>
            <a:br>
              <a:rPr lang="da-DK" dirty="0"/>
            </a:br>
            <a:r>
              <a:rPr lang="en-US" sz="3600" b="1" dirty="0" err="1">
                <a:solidFill>
                  <a:srgbClr val="000000"/>
                </a:solidFill>
                <a:latin typeface="Calibri" panose="020F0502020204030204" pitchFamily="34" charset="0"/>
                <a:ea typeface="Calibri" panose="020F0502020204030204" pitchFamily="34" charset="0"/>
              </a:rPr>
              <a:t>Udvikling</a:t>
            </a:r>
            <a:r>
              <a:rPr lang="en-US" sz="3600" b="1" dirty="0">
                <a:solidFill>
                  <a:srgbClr val="000000"/>
                </a:solidFill>
                <a:latin typeface="Calibri" panose="020F0502020204030204" pitchFamily="34" charset="0"/>
                <a:ea typeface="Calibri" panose="020F0502020204030204" pitchFamily="34" charset="0"/>
              </a:rPr>
              <a:t> </a:t>
            </a:r>
            <a:r>
              <a:rPr lang="en-US" sz="3600" b="1" dirty="0" err="1">
                <a:solidFill>
                  <a:srgbClr val="000000"/>
                </a:solidFill>
                <a:latin typeface="Calibri" panose="020F0502020204030204" pitchFamily="34" charset="0"/>
                <a:ea typeface="Calibri" panose="020F0502020204030204" pitchFamily="34" charset="0"/>
              </a:rPr>
              <a:t>af</a:t>
            </a:r>
            <a:r>
              <a:rPr lang="en-US" sz="3600" b="1" dirty="0">
                <a:solidFill>
                  <a:srgbClr val="000000"/>
                </a:solidFill>
                <a:latin typeface="Calibri" panose="020F0502020204030204" pitchFamily="34" charset="0"/>
                <a:ea typeface="Calibri" panose="020F0502020204030204" pitchFamily="34" charset="0"/>
              </a:rPr>
              <a:t> </a:t>
            </a:r>
            <a:r>
              <a:rPr lang="en-US" sz="3600" b="1" dirty="0" err="1">
                <a:solidFill>
                  <a:srgbClr val="000000"/>
                </a:solidFill>
                <a:latin typeface="Calibri" panose="020F0502020204030204" pitchFamily="34" charset="0"/>
                <a:ea typeface="Calibri" panose="020F0502020204030204" pitchFamily="34" charset="0"/>
              </a:rPr>
              <a:t>menneskelige</a:t>
            </a:r>
            <a:r>
              <a:rPr lang="en-US" sz="3600" b="1" dirty="0">
                <a:solidFill>
                  <a:srgbClr val="000000"/>
                </a:solidFill>
                <a:latin typeface="Calibri" panose="020F0502020204030204" pitchFamily="34" charset="0"/>
                <a:ea typeface="Calibri" panose="020F0502020204030204" pitchFamily="34" charset="0"/>
              </a:rPr>
              <a:t> </a:t>
            </a:r>
            <a:r>
              <a:rPr lang="en-US" sz="3600" b="1" dirty="0" err="1">
                <a:solidFill>
                  <a:srgbClr val="000000"/>
                </a:solidFill>
                <a:latin typeface="Calibri" panose="020F0502020204030204" pitchFamily="34" charset="0"/>
                <a:ea typeface="Calibri" panose="020F0502020204030204" pitchFamily="34" charset="0"/>
              </a:rPr>
              <a:t>ressourcer</a:t>
            </a:r>
            <a:endParaRPr lang="en-US" sz="3600" b="1" dirty="0"/>
          </a:p>
        </p:txBody>
      </p:sp>
      <p:sp>
        <p:nvSpPr>
          <p:cNvPr id="3" name="Pladsholder til indhold 2">
            <a:extLst>
              <a:ext uri="{FF2B5EF4-FFF2-40B4-BE49-F238E27FC236}">
                <a16:creationId xmlns:a16="http://schemas.microsoft.com/office/drawing/2014/main" id="{FDDB2373-DEC7-A8E9-CC07-E4DB57D295D8}"/>
              </a:ext>
            </a:extLst>
          </p:cNvPr>
          <p:cNvSpPr>
            <a:spLocks noGrp="1"/>
          </p:cNvSpPr>
          <p:nvPr>
            <p:ph idx="1"/>
          </p:nvPr>
        </p:nvSpPr>
        <p:spPr>
          <a:xfrm>
            <a:off x="1376513" y="3746418"/>
            <a:ext cx="7483549" cy="3486926"/>
          </a:xfrm>
        </p:spPr>
        <p:txBody>
          <a:bodyPr>
            <a:normAutofit lnSpcReduction="10000"/>
          </a:bodyPr>
          <a:lstStyle/>
          <a:p>
            <a:r>
              <a:rPr lang="da-DK" sz="3200" b="1" dirty="0">
                <a:solidFill>
                  <a:srgbClr val="000000"/>
                </a:solidFill>
                <a:latin typeface="Calibri" panose="020F0502020204030204" pitchFamily="34" charset="0"/>
                <a:ea typeface="Calibri" panose="020F0502020204030204" pitchFamily="34" charset="0"/>
              </a:rPr>
              <a:t>Uddannelse af unge ledere med fokus på deres personlige udvikling og opbygning af kommunikationsevner, genforbindelse til KFUM's værdier og dets funktion, dets styring, dets sommerlejre. Og genforbinde voksne frivillige, der tidligere har været medlem af KFUM 
</a:t>
            </a:r>
            <a:endParaRPr lang="en-US" sz="3200" b="1" dirty="0"/>
          </a:p>
        </p:txBody>
      </p:sp>
      <p:grpSp>
        <p:nvGrpSpPr>
          <p:cNvPr id="4" name="Gruppe 3">
            <a:extLst>
              <a:ext uri="{FF2B5EF4-FFF2-40B4-BE49-F238E27FC236}">
                <a16:creationId xmlns:a16="http://schemas.microsoft.com/office/drawing/2014/main" id="{755E9912-87EB-8716-3465-382F3738CCFE}"/>
              </a:ext>
            </a:extLst>
          </p:cNvPr>
          <p:cNvGrpSpPr/>
          <p:nvPr/>
        </p:nvGrpSpPr>
        <p:grpSpPr>
          <a:xfrm>
            <a:off x="317579" y="15875"/>
            <a:ext cx="11645820" cy="1812925"/>
            <a:chOff x="317579" y="15875"/>
            <a:chExt cx="11645820" cy="1812925"/>
          </a:xfrm>
        </p:grpSpPr>
        <p:pic>
          <p:nvPicPr>
            <p:cNvPr id="5" name="Billede 4" descr="Et billede, der indeholder tekst, skilt&#10;&#10;Automatisk genereret beskrivelse">
              <a:extLst>
                <a:ext uri="{FF2B5EF4-FFF2-40B4-BE49-F238E27FC236}">
                  <a16:creationId xmlns:a16="http://schemas.microsoft.com/office/drawing/2014/main" id="{9D19EA69-B1B4-0DB9-B76E-FC85AC5E89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07315" y="90189"/>
              <a:ext cx="1756084" cy="1738611"/>
            </a:xfrm>
            <a:prstGeom prst="rect">
              <a:avLst/>
            </a:prstGeom>
          </p:spPr>
        </p:pic>
        <p:sp>
          <p:nvSpPr>
            <p:cNvPr id="6" name="Rektangel 5">
              <a:extLst>
                <a:ext uri="{FF2B5EF4-FFF2-40B4-BE49-F238E27FC236}">
                  <a16:creationId xmlns:a16="http://schemas.microsoft.com/office/drawing/2014/main" id="{35C692D6-40F1-1527-C7F1-D32E62E3081A}"/>
                </a:ext>
              </a:extLst>
            </p:cNvPr>
            <p:cNvSpPr/>
            <p:nvPr/>
          </p:nvSpPr>
          <p:spPr>
            <a:xfrm>
              <a:off x="2766549" y="15875"/>
              <a:ext cx="6354112" cy="923330"/>
            </a:xfrm>
            <a:prstGeom prst="rect">
              <a:avLst/>
            </a:prstGeom>
            <a:noFill/>
          </p:spPr>
          <p:txBody>
            <a:bodyPr wrap="none" lIns="91440" tIns="45720" rIns="91440" bIns="45720">
              <a:spAutoFit/>
            </a:bodyPr>
            <a:lstStyle/>
            <a:p>
              <a:pPr algn="ctr"/>
              <a:r>
                <a:rPr lang="da-DK"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Y’s Men International</a:t>
              </a:r>
            </a:p>
          </p:txBody>
        </p:sp>
        <p:pic>
          <p:nvPicPr>
            <p:cNvPr id="7" name="Billede 6" descr="Et billede, der indeholder tekst, dronning, clipart&#10;&#10;Automatisk genereret beskrivelse">
              <a:extLst>
                <a:ext uri="{FF2B5EF4-FFF2-40B4-BE49-F238E27FC236}">
                  <a16:creationId xmlns:a16="http://schemas.microsoft.com/office/drawing/2014/main" id="{FA0B8200-6CB4-A832-7BBD-29E312B2491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7579" y="90189"/>
              <a:ext cx="1501697" cy="1655762"/>
            </a:xfrm>
            <a:prstGeom prst="rect">
              <a:avLst/>
            </a:prstGeom>
          </p:spPr>
        </p:pic>
      </p:grpSp>
      <p:grpSp>
        <p:nvGrpSpPr>
          <p:cNvPr id="10" name="Gruppe 9">
            <a:extLst>
              <a:ext uri="{FF2B5EF4-FFF2-40B4-BE49-F238E27FC236}">
                <a16:creationId xmlns:a16="http://schemas.microsoft.com/office/drawing/2014/main" id="{C5BBC843-BC3B-6BA5-A310-9134D5CDA013}"/>
              </a:ext>
            </a:extLst>
          </p:cNvPr>
          <p:cNvGrpSpPr/>
          <p:nvPr/>
        </p:nvGrpSpPr>
        <p:grpSpPr>
          <a:xfrm>
            <a:off x="6291333" y="1951717"/>
            <a:ext cx="2903974" cy="1401152"/>
            <a:chOff x="367289" y="4689596"/>
            <a:chExt cx="2903974" cy="1401152"/>
          </a:xfrm>
        </p:grpSpPr>
        <p:sp>
          <p:nvSpPr>
            <p:cNvPr id="8" name="Sky 7">
              <a:extLst>
                <a:ext uri="{FF2B5EF4-FFF2-40B4-BE49-F238E27FC236}">
                  <a16:creationId xmlns:a16="http://schemas.microsoft.com/office/drawing/2014/main" id="{152E3CE5-4719-8B7A-DD7A-77631BE47482}"/>
                </a:ext>
              </a:extLst>
            </p:cNvPr>
            <p:cNvSpPr/>
            <p:nvPr/>
          </p:nvSpPr>
          <p:spPr>
            <a:xfrm rot="20785836">
              <a:off x="367289" y="4689596"/>
              <a:ext cx="2903974" cy="140115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kstfelt 8">
              <a:extLst>
                <a:ext uri="{FF2B5EF4-FFF2-40B4-BE49-F238E27FC236}">
                  <a16:creationId xmlns:a16="http://schemas.microsoft.com/office/drawing/2014/main" id="{57AA2AF4-DC95-6D0C-9054-F0B912DB768C}"/>
                </a:ext>
              </a:extLst>
            </p:cNvPr>
            <p:cNvSpPr txBox="1"/>
            <p:nvPr/>
          </p:nvSpPr>
          <p:spPr>
            <a:xfrm rot="20785836">
              <a:off x="860311" y="4911665"/>
              <a:ext cx="2174215" cy="584775"/>
            </a:xfrm>
            <a:prstGeom prst="rect">
              <a:avLst/>
            </a:prstGeom>
            <a:noFill/>
          </p:spPr>
          <p:txBody>
            <a:bodyPr wrap="square" rtlCol="0">
              <a:spAutoFit/>
            </a:bodyPr>
            <a:lstStyle/>
            <a:p>
              <a:r>
                <a:rPr lang="da-DK" sz="3200" b="1" dirty="0"/>
                <a:t>CHF 12.000</a:t>
              </a:r>
              <a:endParaRPr lang="en-US" sz="3200" b="1" dirty="0"/>
            </a:p>
          </p:txBody>
        </p:sp>
      </p:grpSp>
      <p:grpSp>
        <p:nvGrpSpPr>
          <p:cNvPr id="19" name="Gruppe 18">
            <a:extLst>
              <a:ext uri="{FF2B5EF4-FFF2-40B4-BE49-F238E27FC236}">
                <a16:creationId xmlns:a16="http://schemas.microsoft.com/office/drawing/2014/main" id="{C69AC8A5-37D3-4146-5D60-F4069DE89B93}"/>
              </a:ext>
            </a:extLst>
          </p:cNvPr>
          <p:cNvGrpSpPr/>
          <p:nvPr/>
        </p:nvGrpSpPr>
        <p:grpSpPr>
          <a:xfrm>
            <a:off x="125548" y="1774662"/>
            <a:ext cx="6073233" cy="2043380"/>
            <a:chOff x="125548" y="1774662"/>
            <a:chExt cx="6073233" cy="2043380"/>
          </a:xfrm>
        </p:grpSpPr>
        <p:pic>
          <p:nvPicPr>
            <p:cNvPr id="14" name="Billede 13">
              <a:extLst>
                <a:ext uri="{FF2B5EF4-FFF2-40B4-BE49-F238E27FC236}">
                  <a16:creationId xmlns:a16="http://schemas.microsoft.com/office/drawing/2014/main" id="{EF5B5749-12B0-9DAB-04D4-C69BE20651B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5548" y="1774662"/>
              <a:ext cx="6073233" cy="2043380"/>
            </a:xfrm>
            <a:prstGeom prst="rect">
              <a:avLst/>
            </a:prstGeom>
          </p:spPr>
        </p:pic>
        <p:pic>
          <p:nvPicPr>
            <p:cNvPr id="12" name="Billede 11" descr="Et billede, der indeholder kort&#10;&#10;Automatisk genereret beskrivelse">
              <a:extLst>
                <a:ext uri="{FF2B5EF4-FFF2-40B4-BE49-F238E27FC236}">
                  <a16:creationId xmlns:a16="http://schemas.microsoft.com/office/drawing/2014/main" id="{09272147-0908-0868-9B06-F7FCFEB3FA7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2344" y="1818737"/>
              <a:ext cx="1211204" cy="1140582"/>
            </a:xfrm>
            <a:prstGeom prst="rect">
              <a:avLst/>
            </a:prstGeom>
          </p:spPr>
        </p:pic>
        <p:sp>
          <p:nvSpPr>
            <p:cNvPr id="18" name="Ellipse 17">
              <a:extLst>
                <a:ext uri="{FF2B5EF4-FFF2-40B4-BE49-F238E27FC236}">
                  <a16:creationId xmlns:a16="http://schemas.microsoft.com/office/drawing/2014/main" id="{C38B941D-11C2-B9A6-C584-E24D2018B41C}"/>
                </a:ext>
              </a:extLst>
            </p:cNvPr>
            <p:cNvSpPr/>
            <p:nvPr/>
          </p:nvSpPr>
          <p:spPr>
            <a:xfrm>
              <a:off x="2766549" y="2013998"/>
              <a:ext cx="472273" cy="4521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16598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F02ED8-9C36-B760-23DB-A798F155284D}"/>
              </a:ext>
            </a:extLst>
          </p:cNvPr>
          <p:cNvSpPr>
            <a:spLocks noGrp="1"/>
          </p:cNvSpPr>
          <p:nvPr>
            <p:ph type="title"/>
          </p:nvPr>
        </p:nvSpPr>
        <p:spPr>
          <a:xfrm>
            <a:off x="2147835" y="869728"/>
            <a:ext cx="8059480" cy="1320181"/>
          </a:xfrm>
        </p:spPr>
        <p:txBody>
          <a:bodyPr>
            <a:normAutofit fontScale="90000"/>
          </a:bodyPr>
          <a:lstStyle/>
          <a:p>
            <a:pPr algn="ctr"/>
            <a:r>
              <a:rPr lang="en-US" sz="2200" dirty="0">
                <a:solidFill>
                  <a:srgbClr val="000000"/>
                </a:solidFill>
                <a:effectLst/>
                <a:latin typeface="Calibri" panose="020F0502020204030204" pitchFamily="34" charset="0"/>
                <a:ea typeface="Calibri" panose="020F0502020204030204" pitchFamily="34" charset="0"/>
              </a:rPr>
              <a:t>Project 5</a:t>
            </a:r>
            <a:br>
              <a:rPr lang="en-US" sz="3200" dirty="0">
                <a:solidFill>
                  <a:srgbClr val="000000"/>
                </a:solidFill>
                <a:effectLst/>
                <a:latin typeface="Calibri" panose="020F0502020204030204" pitchFamily="34" charset="0"/>
                <a:ea typeface="Calibri" panose="020F0502020204030204" pitchFamily="34" charset="0"/>
              </a:rPr>
            </a:br>
            <a:r>
              <a:rPr lang="da-DK" sz="3600" b="1" dirty="0">
                <a:solidFill>
                  <a:srgbClr val="000000"/>
                </a:solidFill>
                <a:latin typeface="Calibri" panose="020F0502020204030204" pitchFamily="34" charset="0"/>
                <a:ea typeface="Calibri" panose="020F0502020204030204" pitchFamily="34" charset="0"/>
              </a:rPr>
              <a:t>Projekt til styrkelse af kvinders indflydelse og status (skræddersyning og computeruddannelse)</a:t>
            </a:r>
            <a:endParaRPr lang="en-US" sz="3600" b="1" dirty="0"/>
          </a:p>
        </p:txBody>
      </p:sp>
      <p:sp>
        <p:nvSpPr>
          <p:cNvPr id="3" name="Pladsholder til indhold 2">
            <a:extLst>
              <a:ext uri="{FF2B5EF4-FFF2-40B4-BE49-F238E27FC236}">
                <a16:creationId xmlns:a16="http://schemas.microsoft.com/office/drawing/2014/main" id="{8A789E7F-9489-37A2-8655-E5D6D75309C8}"/>
              </a:ext>
            </a:extLst>
          </p:cNvPr>
          <p:cNvSpPr>
            <a:spLocks noGrp="1"/>
          </p:cNvSpPr>
          <p:nvPr>
            <p:ph idx="1"/>
          </p:nvPr>
        </p:nvSpPr>
        <p:spPr>
          <a:xfrm>
            <a:off x="166888" y="4249218"/>
            <a:ext cx="5681019" cy="2870237"/>
          </a:xfrm>
        </p:spPr>
        <p:txBody>
          <a:bodyPr>
            <a:normAutofit/>
          </a:bodyPr>
          <a:lstStyle/>
          <a:p>
            <a:pPr marL="0" indent="0">
              <a:buNone/>
            </a:pPr>
            <a:r>
              <a:rPr lang="da-DK" sz="3200" b="1" dirty="0">
                <a:solidFill>
                  <a:srgbClr val="000000"/>
                </a:solidFill>
                <a:latin typeface="Calibri" panose="020F0502020204030204" pitchFamily="34" charset="0"/>
                <a:ea typeface="Calibri" panose="020F0502020204030204" pitchFamily="34" charset="0"/>
              </a:rPr>
              <a:t>At købe udstyr til uddannelse såsom symaskiner og computere. Uddannelse af 50 kvinder i computerprogrammer og skræddersyning
</a:t>
            </a:r>
            <a:endParaRPr lang="en-US" sz="3200" b="1" dirty="0"/>
          </a:p>
        </p:txBody>
      </p:sp>
      <p:grpSp>
        <p:nvGrpSpPr>
          <p:cNvPr id="4" name="Gruppe 3">
            <a:extLst>
              <a:ext uri="{FF2B5EF4-FFF2-40B4-BE49-F238E27FC236}">
                <a16:creationId xmlns:a16="http://schemas.microsoft.com/office/drawing/2014/main" id="{2E361E58-BFF1-1720-0F65-44E4F775B1FB}"/>
              </a:ext>
            </a:extLst>
          </p:cNvPr>
          <p:cNvGrpSpPr/>
          <p:nvPr/>
        </p:nvGrpSpPr>
        <p:grpSpPr>
          <a:xfrm>
            <a:off x="317579" y="15875"/>
            <a:ext cx="11645820" cy="1812925"/>
            <a:chOff x="317579" y="15875"/>
            <a:chExt cx="11645820" cy="1812925"/>
          </a:xfrm>
        </p:grpSpPr>
        <p:pic>
          <p:nvPicPr>
            <p:cNvPr id="5" name="Billede 4" descr="Et billede, der indeholder tekst, skilt&#10;&#10;Automatisk genereret beskrivelse">
              <a:extLst>
                <a:ext uri="{FF2B5EF4-FFF2-40B4-BE49-F238E27FC236}">
                  <a16:creationId xmlns:a16="http://schemas.microsoft.com/office/drawing/2014/main" id="{4916181F-F8D8-681A-14F1-50E5D0666B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07315" y="90189"/>
              <a:ext cx="1756084" cy="1738611"/>
            </a:xfrm>
            <a:prstGeom prst="rect">
              <a:avLst/>
            </a:prstGeom>
          </p:spPr>
        </p:pic>
        <p:sp>
          <p:nvSpPr>
            <p:cNvPr id="6" name="Rektangel 5">
              <a:extLst>
                <a:ext uri="{FF2B5EF4-FFF2-40B4-BE49-F238E27FC236}">
                  <a16:creationId xmlns:a16="http://schemas.microsoft.com/office/drawing/2014/main" id="{AEEBA72E-8E12-2B2D-49E8-4351D39CBEC2}"/>
                </a:ext>
              </a:extLst>
            </p:cNvPr>
            <p:cNvSpPr/>
            <p:nvPr/>
          </p:nvSpPr>
          <p:spPr>
            <a:xfrm>
              <a:off x="2766549" y="15875"/>
              <a:ext cx="6354112" cy="923330"/>
            </a:xfrm>
            <a:prstGeom prst="rect">
              <a:avLst/>
            </a:prstGeom>
            <a:noFill/>
          </p:spPr>
          <p:txBody>
            <a:bodyPr wrap="none" lIns="91440" tIns="45720" rIns="91440" bIns="45720">
              <a:spAutoFit/>
            </a:bodyPr>
            <a:lstStyle/>
            <a:p>
              <a:pPr algn="ctr"/>
              <a:r>
                <a:rPr lang="da-DK"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Y’s Men International</a:t>
              </a:r>
            </a:p>
          </p:txBody>
        </p:sp>
        <p:pic>
          <p:nvPicPr>
            <p:cNvPr id="7" name="Billede 6" descr="Et billede, der indeholder tekst, dronning, clipart&#10;&#10;Automatisk genereret beskrivelse">
              <a:extLst>
                <a:ext uri="{FF2B5EF4-FFF2-40B4-BE49-F238E27FC236}">
                  <a16:creationId xmlns:a16="http://schemas.microsoft.com/office/drawing/2014/main" id="{0E3D08FF-D2C4-1CD5-1765-1275441CFA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7579" y="90189"/>
              <a:ext cx="1501697" cy="1655762"/>
            </a:xfrm>
            <a:prstGeom prst="rect">
              <a:avLst/>
            </a:prstGeom>
          </p:spPr>
        </p:pic>
      </p:grpSp>
      <p:grpSp>
        <p:nvGrpSpPr>
          <p:cNvPr id="10" name="Gruppe 9">
            <a:extLst>
              <a:ext uri="{FF2B5EF4-FFF2-40B4-BE49-F238E27FC236}">
                <a16:creationId xmlns:a16="http://schemas.microsoft.com/office/drawing/2014/main" id="{17D73706-D898-2728-4D9B-E5CF5E154ADA}"/>
              </a:ext>
            </a:extLst>
          </p:cNvPr>
          <p:cNvGrpSpPr/>
          <p:nvPr/>
        </p:nvGrpSpPr>
        <p:grpSpPr>
          <a:xfrm>
            <a:off x="4303742" y="2343255"/>
            <a:ext cx="2903974" cy="1401152"/>
            <a:chOff x="3958371" y="2566706"/>
            <a:chExt cx="2903974" cy="1401152"/>
          </a:xfrm>
        </p:grpSpPr>
        <p:sp>
          <p:nvSpPr>
            <p:cNvPr id="8" name="Sky 7">
              <a:extLst>
                <a:ext uri="{FF2B5EF4-FFF2-40B4-BE49-F238E27FC236}">
                  <a16:creationId xmlns:a16="http://schemas.microsoft.com/office/drawing/2014/main" id="{F6D329D3-F7E0-D473-7A23-9CCCD64477B9}"/>
                </a:ext>
              </a:extLst>
            </p:cNvPr>
            <p:cNvSpPr/>
            <p:nvPr/>
          </p:nvSpPr>
          <p:spPr>
            <a:xfrm rot="20785836">
              <a:off x="3958371" y="2566706"/>
              <a:ext cx="2903974" cy="140115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kstfelt 8">
              <a:extLst>
                <a:ext uri="{FF2B5EF4-FFF2-40B4-BE49-F238E27FC236}">
                  <a16:creationId xmlns:a16="http://schemas.microsoft.com/office/drawing/2014/main" id="{DDA3B6F2-BE8B-AEA2-8802-87CA2FBC3DDD}"/>
                </a:ext>
              </a:extLst>
            </p:cNvPr>
            <p:cNvSpPr txBox="1"/>
            <p:nvPr/>
          </p:nvSpPr>
          <p:spPr>
            <a:xfrm rot="20785836">
              <a:off x="4169896" y="2946232"/>
              <a:ext cx="2174215" cy="584775"/>
            </a:xfrm>
            <a:prstGeom prst="rect">
              <a:avLst/>
            </a:prstGeom>
            <a:noFill/>
          </p:spPr>
          <p:txBody>
            <a:bodyPr wrap="square" rtlCol="0">
              <a:spAutoFit/>
            </a:bodyPr>
            <a:lstStyle/>
            <a:p>
              <a:r>
                <a:rPr lang="da-DK" sz="3200" b="1" dirty="0"/>
                <a:t>CHF 10.000</a:t>
              </a:r>
              <a:endParaRPr lang="en-US" sz="3200" b="1" dirty="0"/>
            </a:p>
          </p:txBody>
        </p:sp>
      </p:grpSp>
      <p:pic>
        <p:nvPicPr>
          <p:cNvPr id="1026" name="Picture 2" descr="Indiske kvinder syr sig til selvtillid | CSR.dk">
            <a:extLst>
              <a:ext uri="{FF2B5EF4-FFF2-40B4-BE49-F238E27FC236}">
                <a16:creationId xmlns:a16="http://schemas.microsoft.com/office/drawing/2014/main" id="{D331546E-7CFC-BA10-AE01-301EE7FD93A2}"/>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15725"/>
          <a:stretch/>
        </p:blipFill>
        <p:spPr bwMode="auto">
          <a:xfrm>
            <a:off x="8113036" y="1545884"/>
            <a:ext cx="3821440" cy="30912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a LinkedIn til toppen af Himalaya">
            <a:extLst>
              <a:ext uri="{FF2B5EF4-FFF2-40B4-BE49-F238E27FC236}">
                <a16:creationId xmlns:a16="http://schemas.microsoft.com/office/drawing/2014/main" id="{2222D11E-8471-E0B5-566F-D515728D3B2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601911" y="4101633"/>
            <a:ext cx="4240773" cy="265432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pe 12">
            <a:extLst>
              <a:ext uri="{FF2B5EF4-FFF2-40B4-BE49-F238E27FC236}">
                <a16:creationId xmlns:a16="http://schemas.microsoft.com/office/drawing/2014/main" id="{C657BE34-1431-FF5A-3B5B-028F134797DB}"/>
              </a:ext>
            </a:extLst>
          </p:cNvPr>
          <p:cNvGrpSpPr/>
          <p:nvPr/>
        </p:nvGrpSpPr>
        <p:grpSpPr>
          <a:xfrm>
            <a:off x="391751" y="1745951"/>
            <a:ext cx="3006671" cy="2355682"/>
            <a:chOff x="391751" y="1745951"/>
            <a:chExt cx="3006671" cy="2355682"/>
          </a:xfrm>
        </p:grpSpPr>
        <p:pic>
          <p:nvPicPr>
            <p:cNvPr id="1030" name="Picture 6" descr="India Malaria Map - Fit for Travel">
              <a:extLst>
                <a:ext uri="{FF2B5EF4-FFF2-40B4-BE49-F238E27FC236}">
                  <a16:creationId xmlns:a16="http://schemas.microsoft.com/office/drawing/2014/main" id="{9D74E74C-69BA-0EC4-6A29-D9E625BEEBA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1396" t="27356" r="22573" b="33548"/>
            <a:stretch/>
          </p:blipFill>
          <p:spPr bwMode="auto">
            <a:xfrm>
              <a:off x="391751" y="1745951"/>
              <a:ext cx="3006671" cy="2282624"/>
            </a:xfrm>
            <a:prstGeom prst="rect">
              <a:avLst/>
            </a:prstGeom>
            <a:noFill/>
            <a:extLst>
              <a:ext uri="{909E8E84-426E-40DD-AFC4-6F175D3DCCD1}">
                <a14:hiddenFill xmlns:a14="http://schemas.microsoft.com/office/drawing/2010/main">
                  <a:solidFill>
                    <a:srgbClr val="FFFFFF"/>
                  </a:solidFill>
                </a14:hiddenFill>
              </a:ext>
            </a:extLst>
          </p:spPr>
        </p:pic>
        <p:sp>
          <p:nvSpPr>
            <p:cNvPr id="11" name="Ellipse 10">
              <a:extLst>
                <a:ext uri="{FF2B5EF4-FFF2-40B4-BE49-F238E27FC236}">
                  <a16:creationId xmlns:a16="http://schemas.microsoft.com/office/drawing/2014/main" id="{FDE6A73D-0F1E-BC8A-1696-34031A51A435}"/>
                </a:ext>
              </a:extLst>
            </p:cNvPr>
            <p:cNvSpPr/>
            <p:nvPr/>
          </p:nvSpPr>
          <p:spPr>
            <a:xfrm>
              <a:off x="1375559" y="3649458"/>
              <a:ext cx="472273" cy="4521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82889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e 10">
            <a:extLst>
              <a:ext uri="{FF2B5EF4-FFF2-40B4-BE49-F238E27FC236}">
                <a16:creationId xmlns:a16="http://schemas.microsoft.com/office/drawing/2014/main" id="{2B5DE449-C9D8-6727-8079-0BF7CAD33241}"/>
              </a:ext>
            </a:extLst>
          </p:cNvPr>
          <p:cNvGrpSpPr/>
          <p:nvPr/>
        </p:nvGrpSpPr>
        <p:grpSpPr>
          <a:xfrm>
            <a:off x="391751" y="1745951"/>
            <a:ext cx="3573500" cy="2681130"/>
            <a:chOff x="391751" y="1745951"/>
            <a:chExt cx="3006671" cy="2282624"/>
          </a:xfrm>
        </p:grpSpPr>
        <p:pic>
          <p:nvPicPr>
            <p:cNvPr id="12" name="Picture 6" descr="India Malaria Map - Fit for Travel">
              <a:extLst>
                <a:ext uri="{FF2B5EF4-FFF2-40B4-BE49-F238E27FC236}">
                  <a16:creationId xmlns:a16="http://schemas.microsoft.com/office/drawing/2014/main" id="{24AD6C39-CB36-133A-B88D-A8D7717A823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396" t="27356" r="22573" b="33548"/>
            <a:stretch/>
          </p:blipFill>
          <p:spPr bwMode="auto">
            <a:xfrm>
              <a:off x="391751" y="1745951"/>
              <a:ext cx="3006671" cy="2282624"/>
            </a:xfrm>
            <a:prstGeom prst="rect">
              <a:avLst/>
            </a:prstGeom>
            <a:noFill/>
            <a:extLst>
              <a:ext uri="{909E8E84-426E-40DD-AFC4-6F175D3DCCD1}">
                <a14:hiddenFill xmlns:a14="http://schemas.microsoft.com/office/drawing/2010/main">
                  <a:solidFill>
                    <a:srgbClr val="FFFFFF"/>
                  </a:solidFill>
                </a14:hiddenFill>
              </a:ext>
            </a:extLst>
          </p:spPr>
        </p:pic>
        <p:sp>
          <p:nvSpPr>
            <p:cNvPr id="13" name="Ellipse 12">
              <a:extLst>
                <a:ext uri="{FF2B5EF4-FFF2-40B4-BE49-F238E27FC236}">
                  <a16:creationId xmlns:a16="http://schemas.microsoft.com/office/drawing/2014/main" id="{982D5C62-C83E-7497-D6E8-D2F217180CEB}"/>
                </a:ext>
              </a:extLst>
            </p:cNvPr>
            <p:cNvSpPr/>
            <p:nvPr/>
          </p:nvSpPr>
          <p:spPr>
            <a:xfrm>
              <a:off x="1307997" y="3322638"/>
              <a:ext cx="472273" cy="4521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el 1">
            <a:extLst>
              <a:ext uri="{FF2B5EF4-FFF2-40B4-BE49-F238E27FC236}">
                <a16:creationId xmlns:a16="http://schemas.microsoft.com/office/drawing/2014/main" id="{8FCAA9BE-7962-33D9-575C-6FB799D2E767}"/>
              </a:ext>
            </a:extLst>
          </p:cNvPr>
          <p:cNvSpPr>
            <a:spLocks noGrp="1"/>
          </p:cNvSpPr>
          <p:nvPr>
            <p:ph type="title"/>
          </p:nvPr>
        </p:nvSpPr>
        <p:spPr>
          <a:xfrm>
            <a:off x="2067080" y="596857"/>
            <a:ext cx="8123334" cy="1325563"/>
          </a:xfrm>
        </p:spPr>
        <p:txBody>
          <a:bodyPr>
            <a:normAutofit fontScale="90000"/>
          </a:bodyPr>
          <a:lstStyle/>
          <a:p>
            <a:pPr algn="ctr"/>
            <a:r>
              <a:rPr lang="da-DK" sz="2000" dirty="0"/>
              <a:t>Project 6</a:t>
            </a:r>
            <a:br>
              <a:rPr lang="da-DK" sz="2000" dirty="0"/>
            </a:br>
            <a:r>
              <a:rPr lang="en-US" sz="3600" b="1" dirty="0" err="1">
                <a:solidFill>
                  <a:srgbClr val="000000"/>
                </a:solidFill>
                <a:latin typeface="Calibri" panose="020F0502020204030204" pitchFamily="34" charset="0"/>
                <a:ea typeface="Calibri" panose="020F0502020204030204" pitchFamily="34" charset="0"/>
              </a:rPr>
              <a:t>Forebyggende</a:t>
            </a:r>
            <a:r>
              <a:rPr lang="en-US" sz="3600" b="1" dirty="0">
                <a:solidFill>
                  <a:srgbClr val="000000"/>
                </a:solidFill>
                <a:latin typeface="Calibri" panose="020F0502020204030204" pitchFamily="34" charset="0"/>
                <a:ea typeface="Calibri" panose="020F0502020204030204" pitchFamily="34" charset="0"/>
              </a:rPr>
              <a:t> </a:t>
            </a:r>
            <a:r>
              <a:rPr lang="en-US" sz="3600" b="1" dirty="0" err="1">
                <a:solidFill>
                  <a:srgbClr val="000000"/>
                </a:solidFill>
                <a:latin typeface="Calibri" panose="020F0502020204030204" pitchFamily="34" charset="0"/>
                <a:ea typeface="Calibri" panose="020F0502020204030204" pitchFamily="34" charset="0"/>
              </a:rPr>
              <a:t>sundhedspleje</a:t>
            </a:r>
            <a:r>
              <a:rPr lang="en-US" sz="3600" b="1" dirty="0">
                <a:solidFill>
                  <a:srgbClr val="000000"/>
                </a:solidFill>
                <a:latin typeface="Calibri" panose="020F0502020204030204" pitchFamily="34" charset="0"/>
                <a:ea typeface="Calibri" panose="020F0502020204030204" pitchFamily="34" charset="0"/>
              </a:rPr>
              <a:t> </a:t>
            </a:r>
            <a:r>
              <a:rPr lang="en-US" sz="3600" b="1" dirty="0" err="1">
                <a:solidFill>
                  <a:srgbClr val="000000"/>
                </a:solidFill>
                <a:latin typeface="Calibri" panose="020F0502020204030204" pitchFamily="34" charset="0"/>
                <a:ea typeface="Calibri" panose="020F0502020204030204" pitchFamily="34" charset="0"/>
              </a:rPr>
              <a:t>blandt</a:t>
            </a:r>
            <a:r>
              <a:rPr lang="en-US" sz="3600" b="1" dirty="0">
                <a:solidFill>
                  <a:srgbClr val="000000"/>
                </a:solidFill>
                <a:latin typeface="Calibri" panose="020F0502020204030204" pitchFamily="34" charset="0"/>
                <a:ea typeface="Calibri" panose="020F0502020204030204" pitchFamily="34" charset="0"/>
              </a:rPr>
              <a:t> </a:t>
            </a:r>
            <a:r>
              <a:rPr lang="en-US" sz="3600" b="1" dirty="0" err="1">
                <a:solidFill>
                  <a:srgbClr val="000000"/>
                </a:solidFill>
                <a:latin typeface="Calibri" panose="020F0502020204030204" pitchFamily="34" charset="0"/>
                <a:ea typeface="Calibri" panose="020F0502020204030204" pitchFamily="34" charset="0"/>
              </a:rPr>
              <a:t>sårbare</a:t>
            </a:r>
            <a:endParaRPr lang="en-US" sz="3600" b="1" dirty="0"/>
          </a:p>
        </p:txBody>
      </p:sp>
      <p:sp>
        <p:nvSpPr>
          <p:cNvPr id="3" name="Pladsholder til indhold 2">
            <a:extLst>
              <a:ext uri="{FF2B5EF4-FFF2-40B4-BE49-F238E27FC236}">
                <a16:creationId xmlns:a16="http://schemas.microsoft.com/office/drawing/2014/main" id="{A8C0C074-74A3-3A4C-B08E-6B16AEE33BEA}"/>
              </a:ext>
            </a:extLst>
          </p:cNvPr>
          <p:cNvSpPr>
            <a:spLocks noGrp="1"/>
          </p:cNvSpPr>
          <p:nvPr>
            <p:ph idx="1"/>
          </p:nvPr>
        </p:nvSpPr>
        <p:spPr>
          <a:xfrm>
            <a:off x="191537" y="4627463"/>
            <a:ext cx="11874421" cy="3413126"/>
          </a:xfrm>
        </p:spPr>
        <p:txBody>
          <a:bodyPr>
            <a:noAutofit/>
          </a:bodyPr>
          <a:lstStyle/>
          <a:p>
            <a:pPr marL="0" indent="0">
              <a:buNone/>
            </a:pPr>
            <a:r>
              <a:rPr lang="da-DK" sz="3200" b="1" dirty="0">
                <a:solidFill>
                  <a:srgbClr val="000000"/>
                </a:solidFill>
                <a:latin typeface="Calibri" panose="020F0502020204030204" pitchFamily="34" charset="0"/>
                <a:ea typeface="Calibri" panose="020F0502020204030204" pitchFamily="34" charset="0"/>
              </a:rPr>
              <a:t>At drive sundheds- og hygiejneuddannelse og bevidsthedslejre i en fattig landsby. Bevidsthed om sanitet og fødevaresikkerhed krydret hygiejne og tandpleje, kontrolprogram sponsoreret, traditionelle urtemedicin, diagnosticering af smitsomme sygdomme.
</a:t>
            </a:r>
            <a:endParaRPr lang="en-US" sz="3200" b="1" dirty="0"/>
          </a:p>
        </p:txBody>
      </p:sp>
      <p:grpSp>
        <p:nvGrpSpPr>
          <p:cNvPr id="4" name="Gruppe 3">
            <a:extLst>
              <a:ext uri="{FF2B5EF4-FFF2-40B4-BE49-F238E27FC236}">
                <a16:creationId xmlns:a16="http://schemas.microsoft.com/office/drawing/2014/main" id="{181F66CE-3F26-EC96-D17D-AF604A6131F0}"/>
              </a:ext>
            </a:extLst>
          </p:cNvPr>
          <p:cNvGrpSpPr/>
          <p:nvPr/>
        </p:nvGrpSpPr>
        <p:grpSpPr>
          <a:xfrm>
            <a:off x="317579" y="15875"/>
            <a:ext cx="11645820" cy="1812925"/>
            <a:chOff x="317579" y="15875"/>
            <a:chExt cx="11645820" cy="1812925"/>
          </a:xfrm>
        </p:grpSpPr>
        <p:pic>
          <p:nvPicPr>
            <p:cNvPr id="5" name="Billede 4" descr="Et billede, der indeholder tekst, skilt&#10;&#10;Automatisk genereret beskrivelse">
              <a:extLst>
                <a:ext uri="{FF2B5EF4-FFF2-40B4-BE49-F238E27FC236}">
                  <a16:creationId xmlns:a16="http://schemas.microsoft.com/office/drawing/2014/main" id="{E7ADB258-B5E0-B7FD-9024-B981D5B725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07315" y="90189"/>
              <a:ext cx="1756084" cy="1738611"/>
            </a:xfrm>
            <a:prstGeom prst="rect">
              <a:avLst/>
            </a:prstGeom>
          </p:spPr>
        </p:pic>
        <p:sp>
          <p:nvSpPr>
            <p:cNvPr id="6" name="Rektangel 5">
              <a:extLst>
                <a:ext uri="{FF2B5EF4-FFF2-40B4-BE49-F238E27FC236}">
                  <a16:creationId xmlns:a16="http://schemas.microsoft.com/office/drawing/2014/main" id="{18180B16-47B7-6317-D16A-D992198C83CB}"/>
                </a:ext>
              </a:extLst>
            </p:cNvPr>
            <p:cNvSpPr/>
            <p:nvPr/>
          </p:nvSpPr>
          <p:spPr>
            <a:xfrm>
              <a:off x="2766549" y="15875"/>
              <a:ext cx="6354112" cy="923330"/>
            </a:xfrm>
            <a:prstGeom prst="rect">
              <a:avLst/>
            </a:prstGeom>
            <a:noFill/>
          </p:spPr>
          <p:txBody>
            <a:bodyPr wrap="none" lIns="91440" tIns="45720" rIns="91440" bIns="45720">
              <a:spAutoFit/>
            </a:bodyPr>
            <a:lstStyle/>
            <a:p>
              <a:pPr algn="ctr"/>
              <a:r>
                <a:rPr lang="da-DK"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Y’s Men International</a:t>
              </a:r>
            </a:p>
          </p:txBody>
        </p:sp>
        <p:pic>
          <p:nvPicPr>
            <p:cNvPr id="7" name="Billede 6" descr="Et billede, der indeholder tekst, dronning, clipart&#10;&#10;Automatisk genereret beskrivelse">
              <a:extLst>
                <a:ext uri="{FF2B5EF4-FFF2-40B4-BE49-F238E27FC236}">
                  <a16:creationId xmlns:a16="http://schemas.microsoft.com/office/drawing/2014/main" id="{5B04049F-9B55-75B1-8E94-0FE32EAF8E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7579" y="90189"/>
              <a:ext cx="1501697" cy="1655762"/>
            </a:xfrm>
            <a:prstGeom prst="rect">
              <a:avLst/>
            </a:prstGeom>
          </p:spPr>
        </p:pic>
      </p:grpSp>
      <p:grpSp>
        <p:nvGrpSpPr>
          <p:cNvPr id="10" name="Gruppe 9">
            <a:extLst>
              <a:ext uri="{FF2B5EF4-FFF2-40B4-BE49-F238E27FC236}">
                <a16:creationId xmlns:a16="http://schemas.microsoft.com/office/drawing/2014/main" id="{37D48400-75BC-EA92-B2A1-17478D242B76}"/>
              </a:ext>
            </a:extLst>
          </p:cNvPr>
          <p:cNvGrpSpPr/>
          <p:nvPr/>
        </p:nvGrpSpPr>
        <p:grpSpPr>
          <a:xfrm>
            <a:off x="4210986" y="2380468"/>
            <a:ext cx="2903974" cy="1401152"/>
            <a:chOff x="205833" y="2186429"/>
            <a:chExt cx="2903974" cy="1401152"/>
          </a:xfrm>
        </p:grpSpPr>
        <p:sp>
          <p:nvSpPr>
            <p:cNvPr id="8" name="Sky 7">
              <a:extLst>
                <a:ext uri="{FF2B5EF4-FFF2-40B4-BE49-F238E27FC236}">
                  <a16:creationId xmlns:a16="http://schemas.microsoft.com/office/drawing/2014/main" id="{0B0BA54D-1EAB-8179-FB77-38C77D632063}"/>
                </a:ext>
              </a:extLst>
            </p:cNvPr>
            <p:cNvSpPr/>
            <p:nvPr/>
          </p:nvSpPr>
          <p:spPr>
            <a:xfrm rot="20785836">
              <a:off x="205833" y="2186429"/>
              <a:ext cx="2903974" cy="140115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kstfelt 8">
              <a:extLst>
                <a:ext uri="{FF2B5EF4-FFF2-40B4-BE49-F238E27FC236}">
                  <a16:creationId xmlns:a16="http://schemas.microsoft.com/office/drawing/2014/main" id="{03C4EDCF-13E9-9A70-AA72-726C8EC9A61A}"/>
                </a:ext>
              </a:extLst>
            </p:cNvPr>
            <p:cNvSpPr txBox="1"/>
            <p:nvPr/>
          </p:nvSpPr>
          <p:spPr>
            <a:xfrm rot="20785836">
              <a:off x="571687" y="2436154"/>
              <a:ext cx="2174215" cy="584775"/>
            </a:xfrm>
            <a:prstGeom prst="rect">
              <a:avLst/>
            </a:prstGeom>
            <a:noFill/>
          </p:spPr>
          <p:txBody>
            <a:bodyPr wrap="square" rtlCol="0">
              <a:spAutoFit/>
            </a:bodyPr>
            <a:lstStyle/>
            <a:p>
              <a:r>
                <a:rPr lang="da-DK" sz="3200" b="1" dirty="0"/>
                <a:t>CHF 10.000</a:t>
              </a:r>
              <a:endParaRPr lang="en-US" sz="3200" b="1" dirty="0"/>
            </a:p>
          </p:txBody>
        </p:sp>
      </p:grpSp>
      <p:pic>
        <p:nvPicPr>
          <p:cNvPr id="2050" name="Picture 2" descr="Sundhedspleje - Embracing The World">
            <a:extLst>
              <a:ext uri="{FF2B5EF4-FFF2-40B4-BE49-F238E27FC236}">
                <a16:creationId xmlns:a16="http://schemas.microsoft.com/office/drawing/2014/main" id="{BE2A8E4F-3302-2BCA-7507-10C136B4C81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47113" y="1800946"/>
            <a:ext cx="4286692" cy="2681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766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Valparaiso Family YMCA">
            <a:extLst>
              <a:ext uri="{FF2B5EF4-FFF2-40B4-BE49-F238E27FC236}">
                <a16:creationId xmlns:a16="http://schemas.microsoft.com/office/drawing/2014/main" id="{CD556E2F-61BC-40FE-5EC4-2916DC0F25C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64187" y="1742357"/>
            <a:ext cx="4410287" cy="279138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What is the Capital of Chile? | Mappr">
            <a:extLst>
              <a:ext uri="{FF2B5EF4-FFF2-40B4-BE49-F238E27FC236}">
                <a16:creationId xmlns:a16="http://schemas.microsoft.com/office/drawing/2014/main" id="{04D43F8E-3C2E-EC66-B4FF-C84CB518569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28601" y="1798348"/>
            <a:ext cx="2593957" cy="425302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1F54DEAE-9086-BB0C-8E0B-EBC491DAE9CD}"/>
              </a:ext>
            </a:extLst>
          </p:cNvPr>
          <p:cNvSpPr>
            <a:spLocks noGrp="1"/>
          </p:cNvSpPr>
          <p:nvPr>
            <p:ph type="title"/>
          </p:nvPr>
        </p:nvSpPr>
        <p:spPr>
          <a:xfrm>
            <a:off x="1956974" y="875018"/>
            <a:ext cx="8112643" cy="1232323"/>
          </a:xfrm>
        </p:spPr>
        <p:txBody>
          <a:bodyPr>
            <a:normAutofit fontScale="90000"/>
          </a:bodyPr>
          <a:lstStyle/>
          <a:p>
            <a:pPr algn="ctr"/>
            <a:r>
              <a:rPr lang="da-DK" sz="2000" dirty="0"/>
              <a:t>Project 7</a:t>
            </a:r>
            <a:br>
              <a:rPr lang="da-DK" sz="2000" dirty="0"/>
            </a:br>
            <a:r>
              <a:rPr lang="da-DK" sz="3600" b="1" dirty="0">
                <a:latin typeface="Calibri" panose="020F0502020204030204" pitchFamily="34" charset="0"/>
                <a:ea typeface="Calibri" panose="020F0502020204030204" pitchFamily="34" charset="0"/>
                <a:cs typeface="Times New Roman" panose="02020603050405020304" pitchFamily="18" charset="0"/>
              </a:rPr>
              <a:t>Generering af sunde alternativer til fysisk, til sundhedspleje.</a:t>
            </a:r>
            <a:endParaRPr lang="en-US" sz="3600" b="1" dirty="0"/>
          </a:p>
        </p:txBody>
      </p:sp>
      <p:grpSp>
        <p:nvGrpSpPr>
          <p:cNvPr id="10" name="Gruppe 9">
            <a:extLst>
              <a:ext uri="{FF2B5EF4-FFF2-40B4-BE49-F238E27FC236}">
                <a16:creationId xmlns:a16="http://schemas.microsoft.com/office/drawing/2014/main" id="{1418EFE5-32BB-31E6-EB7C-DC92A9CCC043}"/>
              </a:ext>
            </a:extLst>
          </p:cNvPr>
          <p:cNvGrpSpPr/>
          <p:nvPr/>
        </p:nvGrpSpPr>
        <p:grpSpPr>
          <a:xfrm>
            <a:off x="0" y="5390752"/>
            <a:ext cx="2903974" cy="1401152"/>
            <a:chOff x="3764019" y="2573159"/>
            <a:chExt cx="2903974" cy="1401152"/>
          </a:xfrm>
        </p:grpSpPr>
        <p:sp>
          <p:nvSpPr>
            <p:cNvPr id="4" name="Sky 3">
              <a:extLst>
                <a:ext uri="{FF2B5EF4-FFF2-40B4-BE49-F238E27FC236}">
                  <a16:creationId xmlns:a16="http://schemas.microsoft.com/office/drawing/2014/main" id="{4A7B8690-E7E5-6CA3-4324-E47399514B07}"/>
                </a:ext>
              </a:extLst>
            </p:cNvPr>
            <p:cNvSpPr/>
            <p:nvPr/>
          </p:nvSpPr>
          <p:spPr>
            <a:xfrm rot="20785836">
              <a:off x="3764019" y="2573159"/>
              <a:ext cx="2903974" cy="140115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kstfelt 4">
              <a:extLst>
                <a:ext uri="{FF2B5EF4-FFF2-40B4-BE49-F238E27FC236}">
                  <a16:creationId xmlns:a16="http://schemas.microsoft.com/office/drawing/2014/main" id="{2B96132B-9D90-A5C4-BE35-C9017B95AD44}"/>
                </a:ext>
              </a:extLst>
            </p:cNvPr>
            <p:cNvSpPr txBox="1"/>
            <p:nvPr/>
          </p:nvSpPr>
          <p:spPr>
            <a:xfrm rot="20785836">
              <a:off x="4128899" y="2861975"/>
              <a:ext cx="2174215" cy="584775"/>
            </a:xfrm>
            <a:prstGeom prst="rect">
              <a:avLst/>
            </a:prstGeom>
            <a:noFill/>
          </p:spPr>
          <p:txBody>
            <a:bodyPr wrap="square" rtlCol="0">
              <a:spAutoFit/>
            </a:bodyPr>
            <a:lstStyle/>
            <a:p>
              <a:r>
                <a:rPr lang="da-DK" sz="3200" b="1" dirty="0"/>
                <a:t>CHF 12.500</a:t>
              </a:r>
              <a:endParaRPr lang="en-US" sz="3200" b="1" dirty="0"/>
            </a:p>
          </p:txBody>
        </p:sp>
      </p:grpSp>
      <p:grpSp>
        <p:nvGrpSpPr>
          <p:cNvPr id="6" name="Gruppe 5">
            <a:extLst>
              <a:ext uri="{FF2B5EF4-FFF2-40B4-BE49-F238E27FC236}">
                <a16:creationId xmlns:a16="http://schemas.microsoft.com/office/drawing/2014/main" id="{913DD44E-953A-1E66-D1E6-4F59D58CD40E}"/>
              </a:ext>
            </a:extLst>
          </p:cNvPr>
          <p:cNvGrpSpPr/>
          <p:nvPr/>
        </p:nvGrpSpPr>
        <p:grpSpPr>
          <a:xfrm>
            <a:off x="317579" y="15875"/>
            <a:ext cx="11645820" cy="1812925"/>
            <a:chOff x="317579" y="15875"/>
            <a:chExt cx="11645820" cy="1812925"/>
          </a:xfrm>
        </p:grpSpPr>
        <p:pic>
          <p:nvPicPr>
            <p:cNvPr id="7" name="Billede 6" descr="Et billede, der indeholder tekst, skilt&#10;&#10;Automatisk genereret beskrivelse">
              <a:extLst>
                <a:ext uri="{FF2B5EF4-FFF2-40B4-BE49-F238E27FC236}">
                  <a16:creationId xmlns:a16="http://schemas.microsoft.com/office/drawing/2014/main" id="{EA3ED366-7302-1633-D901-E9DF696C780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07315" y="90189"/>
              <a:ext cx="1756084" cy="1738611"/>
            </a:xfrm>
            <a:prstGeom prst="rect">
              <a:avLst/>
            </a:prstGeom>
          </p:spPr>
        </p:pic>
        <p:sp>
          <p:nvSpPr>
            <p:cNvPr id="8" name="Rektangel 7">
              <a:extLst>
                <a:ext uri="{FF2B5EF4-FFF2-40B4-BE49-F238E27FC236}">
                  <a16:creationId xmlns:a16="http://schemas.microsoft.com/office/drawing/2014/main" id="{6F22215E-4AF8-12F9-81E5-14D5AB95DA73}"/>
                </a:ext>
              </a:extLst>
            </p:cNvPr>
            <p:cNvSpPr/>
            <p:nvPr/>
          </p:nvSpPr>
          <p:spPr>
            <a:xfrm>
              <a:off x="2766549" y="15875"/>
              <a:ext cx="6354112" cy="923330"/>
            </a:xfrm>
            <a:prstGeom prst="rect">
              <a:avLst/>
            </a:prstGeom>
            <a:noFill/>
          </p:spPr>
          <p:txBody>
            <a:bodyPr wrap="none" lIns="91440" tIns="45720" rIns="91440" bIns="45720">
              <a:spAutoFit/>
            </a:bodyPr>
            <a:lstStyle/>
            <a:p>
              <a:pPr algn="ctr"/>
              <a:r>
                <a:rPr lang="da-DK"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Y’s Men International</a:t>
              </a:r>
            </a:p>
          </p:txBody>
        </p:sp>
        <p:pic>
          <p:nvPicPr>
            <p:cNvPr id="9" name="Billede 8" descr="Et billede, der indeholder tekst, dronning, clipart&#10;&#10;Automatisk genereret beskrivelse">
              <a:extLst>
                <a:ext uri="{FF2B5EF4-FFF2-40B4-BE49-F238E27FC236}">
                  <a16:creationId xmlns:a16="http://schemas.microsoft.com/office/drawing/2014/main" id="{B1AFE6F4-1D5B-BB47-7896-E279B6F5BE3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7579" y="90189"/>
              <a:ext cx="1501697" cy="1655762"/>
            </a:xfrm>
            <a:prstGeom prst="rect">
              <a:avLst/>
            </a:prstGeom>
          </p:spPr>
        </p:pic>
      </p:grpSp>
      <p:sp>
        <p:nvSpPr>
          <p:cNvPr id="11" name="Tekstfelt 10">
            <a:extLst>
              <a:ext uri="{FF2B5EF4-FFF2-40B4-BE49-F238E27FC236}">
                <a16:creationId xmlns:a16="http://schemas.microsoft.com/office/drawing/2014/main" id="{AFB8880A-CC5B-8D17-E42A-0DF1E3933F7F}"/>
              </a:ext>
            </a:extLst>
          </p:cNvPr>
          <p:cNvSpPr txBox="1"/>
          <p:nvPr/>
        </p:nvSpPr>
        <p:spPr>
          <a:xfrm>
            <a:off x="452526" y="1896708"/>
            <a:ext cx="999461" cy="523220"/>
          </a:xfrm>
          <a:prstGeom prst="rect">
            <a:avLst/>
          </a:prstGeom>
          <a:noFill/>
        </p:spPr>
        <p:txBody>
          <a:bodyPr wrap="square" rtlCol="0">
            <a:spAutoFit/>
          </a:bodyPr>
          <a:lstStyle/>
          <a:p>
            <a:r>
              <a:rPr lang="da-DK" sz="2800" b="1" dirty="0"/>
              <a:t>Chile</a:t>
            </a:r>
            <a:endParaRPr lang="en-US" sz="2800" b="1" dirty="0"/>
          </a:p>
        </p:txBody>
      </p:sp>
      <p:sp>
        <p:nvSpPr>
          <p:cNvPr id="12" name="Ellipse 11">
            <a:extLst>
              <a:ext uri="{FF2B5EF4-FFF2-40B4-BE49-F238E27FC236}">
                <a16:creationId xmlns:a16="http://schemas.microsoft.com/office/drawing/2014/main" id="{4A9DB037-EDC9-0A69-3A34-009C1CE4E0AB}"/>
              </a:ext>
            </a:extLst>
          </p:cNvPr>
          <p:cNvSpPr/>
          <p:nvPr/>
        </p:nvSpPr>
        <p:spPr>
          <a:xfrm>
            <a:off x="849257" y="3268758"/>
            <a:ext cx="561308" cy="5311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8" name="Picture 6" descr="Valparaíso for Digital Nomads">
            <a:extLst>
              <a:ext uri="{FF2B5EF4-FFF2-40B4-BE49-F238E27FC236}">
                <a16:creationId xmlns:a16="http://schemas.microsoft.com/office/drawing/2014/main" id="{1DA6BEF7-D676-5E70-8A58-03F1B2B7C882}"/>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923858" y="1742357"/>
            <a:ext cx="2883491" cy="2507838"/>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indhold 2">
            <a:extLst>
              <a:ext uri="{FF2B5EF4-FFF2-40B4-BE49-F238E27FC236}">
                <a16:creationId xmlns:a16="http://schemas.microsoft.com/office/drawing/2014/main" id="{4D52F5D0-D006-5827-ACB7-B9198DBD552D}"/>
              </a:ext>
            </a:extLst>
          </p:cNvPr>
          <p:cNvSpPr>
            <a:spLocks noGrp="1"/>
          </p:cNvSpPr>
          <p:nvPr>
            <p:ph idx="1"/>
          </p:nvPr>
        </p:nvSpPr>
        <p:spPr>
          <a:xfrm>
            <a:off x="2766549" y="4561204"/>
            <a:ext cx="9629617" cy="2551814"/>
          </a:xfrm>
        </p:spPr>
        <p:txBody>
          <a:bodyPr>
            <a:noAutofit/>
          </a:bodyPr>
          <a:lstStyle/>
          <a:p>
            <a:pPr marL="0" indent="0">
              <a:buNone/>
            </a:pPr>
            <a:r>
              <a:rPr lang="da-DK" sz="3200" b="1" dirty="0">
                <a:solidFill>
                  <a:srgbClr val="000000"/>
                </a:solidFill>
                <a:latin typeface="Calibri" panose="020F0502020204030204" pitchFamily="34" charset="0"/>
                <a:ea typeface="Calibri" panose="020F0502020204030204" pitchFamily="34" charset="0"/>
              </a:rPr>
              <a:t>For at dække omkostningerne ved sundhedspleje i sårbare kvarterer, der er berørt af COVID-19, og for at koordinere workshops om sund kost og levende træning hos YMCA i Valparaiso og tjenester fra relevante eksperter og forsyninger
</a:t>
            </a:r>
            <a:endParaRPr lang="en-US" sz="3200" b="1" dirty="0"/>
          </a:p>
        </p:txBody>
      </p:sp>
    </p:spTree>
    <p:extLst>
      <p:ext uri="{BB962C8B-B14F-4D97-AF65-F5344CB8AC3E}">
        <p14:creationId xmlns:p14="http://schemas.microsoft.com/office/powerpoint/2010/main" val="101642253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1817</Words>
  <Application>Microsoft Office PowerPoint</Application>
  <PresentationFormat>Widescreen</PresentationFormat>
  <Paragraphs>79</Paragraphs>
  <Slides>17</Slides>
  <Notes>11</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17</vt:i4>
      </vt:variant>
    </vt:vector>
  </HeadingPairs>
  <TitlesOfParts>
    <vt:vector size="21" baseType="lpstr">
      <vt:lpstr>Arial</vt:lpstr>
      <vt:lpstr>Calibri</vt:lpstr>
      <vt:lpstr>Calibri Light</vt:lpstr>
      <vt:lpstr>Office-tema</vt:lpstr>
      <vt:lpstr>Time of Fast</vt:lpstr>
      <vt:lpstr>TIME OF FAST PROJEKT 2022</vt:lpstr>
      <vt:lpstr>Project 1 Udvikling af YMCA Gambia Youth Empowerment Center</vt:lpstr>
      <vt:lpstr>Project 2 Bevarelse og genopretning af skovøkosystemer og bæredygtigt landbrug</vt:lpstr>
      <vt:lpstr>Project 3  Espace Sûr /Et sikkert sted</vt:lpstr>
      <vt:lpstr>Project 4 Udvikling af menneskelige ressourcer</vt:lpstr>
      <vt:lpstr>Project 5 Projekt til styrkelse af kvinders indflydelse og status (skræddersyning og computeruddannelse)</vt:lpstr>
      <vt:lpstr>Project 6 Forebyggende sundhedspleje blandt sårbare</vt:lpstr>
      <vt:lpstr>Project 7 Generering af sunde alternativer til fysisk, til sundhedspleje.</vt:lpstr>
      <vt:lpstr>Project 8 KFUM-alumner: Sioux Y Tiny Home &amp; Twig Build</vt:lpstr>
      <vt:lpstr>Project 9 Fremskyndelse af digital lighed for underforsynede unge over hele verden</vt:lpstr>
      <vt:lpstr>PowerPoint-præsentation</vt:lpstr>
      <vt:lpstr>PowerPoint-præsentation</vt:lpstr>
      <vt:lpstr>PowerPoint-præsentation</vt:lpstr>
      <vt:lpstr>PowerPoint-præsentation</vt:lpstr>
      <vt:lpstr>PowerPoint-præsentation</vt:lpstr>
      <vt:lpstr>Spring et måltid over og støt Time of fast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of Fast</dc:title>
  <dc:creator>Hans Kristian Lundsgaard</dc:creator>
  <cp:lastModifiedBy>Axel Hansen</cp:lastModifiedBy>
  <cp:revision>3</cp:revision>
  <dcterms:created xsi:type="dcterms:W3CDTF">2022-10-29T08:01:45Z</dcterms:created>
  <dcterms:modified xsi:type="dcterms:W3CDTF">2023-02-13T09:12:18Z</dcterms:modified>
</cp:coreProperties>
</file>